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83" r:id="rId3"/>
    <p:sldId id="8411" r:id="rId4"/>
    <p:sldId id="8365" r:id="rId5"/>
    <p:sldId id="3872" r:id="rId6"/>
    <p:sldId id="8371" r:id="rId7"/>
    <p:sldId id="282" r:id="rId8"/>
    <p:sldId id="8372" r:id="rId9"/>
    <p:sldId id="8375" r:id="rId10"/>
    <p:sldId id="270" r:id="rId11"/>
    <p:sldId id="271" r:id="rId12"/>
    <p:sldId id="272" r:id="rId13"/>
    <p:sldId id="273" r:id="rId14"/>
    <p:sldId id="306" r:id="rId15"/>
    <p:sldId id="8377" r:id="rId16"/>
    <p:sldId id="276" r:id="rId17"/>
    <p:sldId id="8388" r:id="rId18"/>
    <p:sldId id="8393" r:id="rId19"/>
    <p:sldId id="8394" r:id="rId20"/>
    <p:sldId id="8390" r:id="rId21"/>
    <p:sldId id="8391" r:id="rId22"/>
    <p:sldId id="8379" r:id="rId23"/>
    <p:sldId id="8404" r:id="rId24"/>
    <p:sldId id="8378" r:id="rId25"/>
    <p:sldId id="279" r:id="rId26"/>
    <p:sldId id="8395" r:id="rId27"/>
    <p:sldId id="308" r:id="rId28"/>
    <p:sldId id="280" r:id="rId29"/>
    <p:sldId id="1879" r:id="rId30"/>
    <p:sldId id="392" r:id="rId31"/>
    <p:sldId id="8380" r:id="rId32"/>
    <p:sldId id="8381" r:id="rId33"/>
    <p:sldId id="286" r:id="rId34"/>
    <p:sldId id="284" r:id="rId35"/>
    <p:sldId id="329" r:id="rId36"/>
    <p:sldId id="330" r:id="rId37"/>
    <p:sldId id="285" r:id="rId38"/>
    <p:sldId id="8382" r:id="rId39"/>
    <p:sldId id="8410" r:id="rId40"/>
    <p:sldId id="8384" r:id="rId41"/>
    <p:sldId id="289" r:id="rId42"/>
    <p:sldId id="290" r:id="rId43"/>
    <p:sldId id="291" r:id="rId44"/>
    <p:sldId id="292" r:id="rId45"/>
    <p:sldId id="293" r:id="rId46"/>
    <p:sldId id="8405" r:id="rId47"/>
    <p:sldId id="328" r:id="rId48"/>
    <p:sldId id="8396" r:id="rId49"/>
    <p:sldId id="8397" r:id="rId50"/>
    <p:sldId id="8398" r:id="rId51"/>
    <p:sldId id="333" r:id="rId52"/>
    <p:sldId id="8386" r:id="rId53"/>
    <p:sldId id="295" r:id="rId54"/>
    <p:sldId id="296" r:id="rId55"/>
    <p:sldId id="297" r:id="rId56"/>
    <p:sldId id="298" r:id="rId57"/>
    <p:sldId id="8399" r:id="rId58"/>
    <p:sldId id="8403" r:id="rId59"/>
    <p:sldId id="8409" r:id="rId60"/>
    <p:sldId id="8402" r:id="rId61"/>
    <p:sldId id="304" r:id="rId62"/>
    <p:sldId id="305" r:id="rId63"/>
    <p:sldId id="322" r:id="rId64"/>
    <p:sldId id="258" r:id="rId65"/>
    <p:sldId id="8407" r:id="rId66"/>
    <p:sldId id="301" r:id="rId67"/>
    <p:sldId id="339" r:id="rId68"/>
    <p:sldId id="302" r:id="rId69"/>
    <p:sldId id="356" r:id="rId70"/>
    <p:sldId id="360" r:id="rId71"/>
    <p:sldId id="8408" r:id="rId72"/>
    <p:sldId id="8400" r:id="rId73"/>
    <p:sldId id="8406" r:id="rId7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384334-F806-44CE-958D-54059BB2E281}">
          <p14:sldIdLst>
            <p14:sldId id="256"/>
            <p14:sldId id="283"/>
            <p14:sldId id="8411"/>
            <p14:sldId id="8365"/>
            <p14:sldId id="3872"/>
          </p14:sldIdLst>
        </p14:section>
        <p14:section name="The Vision for the Modern Workplace" id="{F4634198-B450-4FA8-903C-4742B90F021D}">
          <p14:sldIdLst>
            <p14:sldId id="8371"/>
            <p14:sldId id="282"/>
            <p14:sldId id="8372"/>
          </p14:sldIdLst>
        </p14:section>
        <p14:section name="Enterprise Mobility + Security" id="{4CD37237-37A7-4F08-80DF-2ED0FF1468C9}">
          <p14:sldIdLst>
            <p14:sldId id="8375"/>
            <p14:sldId id="270"/>
            <p14:sldId id="271"/>
            <p14:sldId id="272"/>
            <p14:sldId id="273"/>
            <p14:sldId id="306"/>
          </p14:sldIdLst>
        </p14:section>
        <p14:section name="Microsoft 365 Security and Compliance" id="{6E0CF29E-648B-4D65-923E-FFD6B978E35E}">
          <p14:sldIdLst>
            <p14:sldId id="8377"/>
            <p14:sldId id="276"/>
            <p14:sldId id="8388"/>
            <p14:sldId id="8393"/>
            <p14:sldId id="8394"/>
            <p14:sldId id="8390"/>
            <p14:sldId id="8391"/>
            <p14:sldId id="8379"/>
            <p14:sldId id="8404"/>
          </p14:sldIdLst>
        </p14:section>
        <p14:section name="Azure AD Privileged Identity Management" id="{FCBADD57-8101-4D13-B31C-F2F323F7C876}">
          <p14:sldIdLst>
            <p14:sldId id="8378"/>
            <p14:sldId id="279"/>
            <p14:sldId id="8395"/>
            <p14:sldId id="308"/>
            <p14:sldId id="280"/>
            <p14:sldId id="1879"/>
            <p14:sldId id="392"/>
          </p14:sldIdLst>
        </p14:section>
        <p14:section name="Azure AD Identity Protection" id="{5A258143-2A02-4E7F-939E-E55E1A915220}">
          <p14:sldIdLst>
            <p14:sldId id="8380"/>
            <p14:sldId id="8381"/>
            <p14:sldId id="286"/>
            <p14:sldId id="284"/>
            <p14:sldId id="329"/>
            <p14:sldId id="330"/>
            <p14:sldId id="285"/>
            <p14:sldId id="8382"/>
            <p14:sldId id="8410"/>
          </p14:sldIdLst>
        </p14:section>
        <p14:section name="Password Policies and Spray Attacks" id="{55DFA350-174F-4429-8FDA-A0E4B86A2F17}">
          <p14:sldIdLst>
            <p14:sldId id="8384"/>
            <p14:sldId id="289"/>
            <p14:sldId id="290"/>
            <p14:sldId id="291"/>
            <p14:sldId id="292"/>
            <p14:sldId id="293"/>
          </p14:sldIdLst>
        </p14:section>
        <p14:section name="Password Protection" id="{AEC7FA9D-EBCA-40C0-93D9-8210C9D97D29}">
          <p14:sldIdLst>
            <p14:sldId id="8405"/>
            <p14:sldId id="328"/>
            <p14:sldId id="8396"/>
            <p14:sldId id="8397"/>
            <p14:sldId id="8398"/>
            <p14:sldId id="333"/>
          </p14:sldIdLst>
        </p14:section>
        <p14:section name="Multi-factor Authentication" id="{14D28754-842E-4CC3-BC0E-865808DD3BB1}">
          <p14:sldIdLst>
            <p14:sldId id="8386"/>
            <p14:sldId id="295"/>
            <p14:sldId id="296"/>
            <p14:sldId id="297"/>
            <p14:sldId id="298"/>
            <p14:sldId id="8399"/>
          </p14:sldIdLst>
        </p14:section>
        <p14:section name="Conditional Access" id="{8C01D5C6-B628-4441-B4B7-552CF9CA90FE}">
          <p14:sldIdLst>
            <p14:sldId id="8403"/>
            <p14:sldId id="8409"/>
            <p14:sldId id="8402"/>
            <p14:sldId id="304"/>
            <p14:sldId id="305"/>
            <p14:sldId id="322"/>
          </p14:sldIdLst>
        </p14:section>
        <p14:section name="Summary" id="{09F07F98-AACF-4955-B268-387C25BE1084}">
          <p14:sldIdLst>
            <p14:sldId id="258"/>
          </p14:sldIdLst>
        </p14:section>
        <p14:section name="Secure Guest Access with Azure MFA" id="{BB62EF15-1175-49D4-862A-9ED8C351B094}">
          <p14:sldIdLst>
            <p14:sldId id="8407"/>
            <p14:sldId id="301"/>
            <p14:sldId id="339"/>
            <p14:sldId id="302"/>
            <p14:sldId id="356"/>
            <p14:sldId id="360"/>
            <p14:sldId id="8408"/>
          </p14:sldIdLst>
        </p14:section>
        <p14:section name="Self-Service Password Reset" id="{33303C09-6130-49F6-88E9-34761F9ACE8A}">
          <p14:sldIdLst>
            <p14:sldId id="8400"/>
            <p14:sldId id="8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4D9F2E-6174-418C-8588-3D2DEA9ED855}" v="4" dt="2019-02-19T18:35:43.010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 autoAdjust="0"/>
    <p:restoredTop sz="87984" autoAdjust="0"/>
  </p:normalViewPr>
  <p:slideViewPr>
    <p:cSldViewPr snapToObjects="1">
      <p:cViewPr varScale="1">
        <p:scale>
          <a:sx n="131" d="100"/>
          <a:sy n="131" d="100"/>
        </p:scale>
        <p:origin x="1050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F8065-4F30-4973-BD37-90470DBB1613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CF1FE6-D933-4C73-983D-B436C62E83EE}">
      <dgm:prSet phldrT="[Text]"/>
      <dgm:spPr/>
      <dgm:t>
        <a:bodyPr/>
        <a:lstStyle/>
        <a:p>
          <a:r>
            <a:rPr lang="en-US" dirty="0"/>
            <a:t>Research</a:t>
          </a:r>
        </a:p>
      </dgm:t>
    </dgm:pt>
    <dgm:pt modelId="{03A521E6-0A44-4F73-A016-ED58EC610238}" type="parTrans" cxnId="{54485AFB-7E4C-4637-8792-B9E41DA138FA}">
      <dgm:prSet/>
      <dgm:spPr/>
      <dgm:t>
        <a:bodyPr/>
        <a:lstStyle/>
        <a:p>
          <a:endParaRPr lang="en-US"/>
        </a:p>
      </dgm:t>
    </dgm:pt>
    <dgm:pt modelId="{E8DD6948-D2AF-406B-AE7E-EFC5585212D9}" type="sibTrans" cxnId="{54485AFB-7E4C-4637-8792-B9E41DA138FA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D223126D-15A3-4AC7-960D-23F08477CCAF}">
      <dgm:prSet phldrT="[Text]"/>
      <dgm:spPr/>
      <dgm:t>
        <a:bodyPr/>
        <a:lstStyle/>
        <a:p>
          <a:r>
            <a:rPr lang="en-US" dirty="0"/>
            <a:t>Design</a:t>
          </a:r>
        </a:p>
      </dgm:t>
    </dgm:pt>
    <dgm:pt modelId="{BD0EA72A-95A3-480D-8B3C-DB8B618B4EE7}" type="parTrans" cxnId="{EDBA2B7B-7A78-4156-B877-7391E6ED7932}">
      <dgm:prSet/>
      <dgm:spPr/>
      <dgm:t>
        <a:bodyPr/>
        <a:lstStyle/>
        <a:p>
          <a:endParaRPr lang="en-US"/>
        </a:p>
      </dgm:t>
    </dgm:pt>
    <dgm:pt modelId="{6D80E14A-9AA0-453C-BB37-E02F5C18EE85}" type="sibTrans" cxnId="{EDBA2B7B-7A78-4156-B877-7391E6ED7932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3FEDEF9-2947-41BD-853C-C47CFAD55773}">
      <dgm:prSet phldrT="[Text]"/>
      <dgm:spPr/>
      <dgm:t>
        <a:bodyPr/>
        <a:lstStyle/>
        <a:p>
          <a:r>
            <a:rPr lang="en-US" dirty="0"/>
            <a:t>Build</a:t>
          </a:r>
        </a:p>
      </dgm:t>
    </dgm:pt>
    <dgm:pt modelId="{BC5729C7-A513-4202-9EBC-E3FDA6FD7CA6}" type="parTrans" cxnId="{B776AA54-CD74-4BE6-8A80-FE8BF0EDA177}">
      <dgm:prSet/>
      <dgm:spPr/>
      <dgm:t>
        <a:bodyPr/>
        <a:lstStyle/>
        <a:p>
          <a:endParaRPr lang="en-US"/>
        </a:p>
      </dgm:t>
    </dgm:pt>
    <dgm:pt modelId="{065A42CA-B4B5-427F-8F42-F4C28BDF033E}" type="sibTrans" cxnId="{B776AA54-CD74-4BE6-8A80-FE8BF0EDA177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05A092AE-A327-4747-A407-FBE4AEB657CC}">
      <dgm:prSet phldrT="[Text]"/>
      <dgm:spPr/>
      <dgm:t>
        <a:bodyPr/>
        <a:lstStyle/>
        <a:p>
          <a:r>
            <a:rPr lang="en-US" dirty="0"/>
            <a:t>Use</a:t>
          </a:r>
        </a:p>
      </dgm:t>
    </dgm:pt>
    <dgm:pt modelId="{CA9A1F67-F5F4-412A-B80E-D9E59C3A6C7F}" type="parTrans" cxnId="{AA0F916F-7AFE-4326-A0B0-E2019C2EE525}">
      <dgm:prSet/>
      <dgm:spPr/>
      <dgm:t>
        <a:bodyPr/>
        <a:lstStyle/>
        <a:p>
          <a:endParaRPr lang="en-US"/>
        </a:p>
      </dgm:t>
    </dgm:pt>
    <dgm:pt modelId="{EA060350-1E04-47DD-B88B-E8E3D53FC825}" type="sibTrans" cxnId="{AA0F916F-7AFE-4326-A0B0-E2019C2EE525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DD1DE145-8B0C-4FDD-A264-58A843578278}">
      <dgm:prSet phldrT="[Text]" custT="1"/>
      <dgm:spPr/>
      <dgm:t>
        <a:bodyPr/>
        <a:lstStyle/>
        <a:p>
          <a:r>
            <a:rPr lang="en-US" sz="2000" dirty="0"/>
            <a:t>Feedback</a:t>
          </a:r>
          <a:endParaRPr lang="en-US" sz="1800" dirty="0"/>
        </a:p>
      </dgm:t>
    </dgm:pt>
    <dgm:pt modelId="{B0CC490C-BFF5-4680-867A-4C0A15D7DD64}" type="parTrans" cxnId="{E19E1556-2D76-43C9-AA23-4A2C3D879BD8}">
      <dgm:prSet/>
      <dgm:spPr/>
      <dgm:t>
        <a:bodyPr/>
        <a:lstStyle/>
        <a:p>
          <a:endParaRPr lang="en-US"/>
        </a:p>
      </dgm:t>
    </dgm:pt>
    <dgm:pt modelId="{F3F43477-17B2-4367-817B-22330DEF1BEF}" type="sibTrans" cxnId="{E19E1556-2D76-43C9-AA23-4A2C3D879BD8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E9EEA24-F0B3-4C15-B5D5-E1EB27DFDC69}" type="pres">
      <dgm:prSet presAssocID="{E59F8065-4F30-4973-BD37-90470DBB1613}" presName="cycle" presStyleCnt="0">
        <dgm:presLayoutVars>
          <dgm:dir/>
          <dgm:resizeHandles val="exact"/>
        </dgm:presLayoutVars>
      </dgm:prSet>
      <dgm:spPr/>
    </dgm:pt>
    <dgm:pt modelId="{DF7151A2-7406-414A-88E6-B3BFB9A234DE}" type="pres">
      <dgm:prSet presAssocID="{7BCF1FE6-D933-4C73-983D-B436C62E83EE}" presName="dummy" presStyleCnt="0"/>
      <dgm:spPr/>
    </dgm:pt>
    <dgm:pt modelId="{E768534A-67DB-4029-ACEA-AA984E1FDB6F}" type="pres">
      <dgm:prSet presAssocID="{7BCF1FE6-D933-4C73-983D-B436C62E83EE}" presName="node" presStyleLbl="revTx" presStyleIdx="0" presStyleCnt="5">
        <dgm:presLayoutVars>
          <dgm:bulletEnabled val="1"/>
        </dgm:presLayoutVars>
      </dgm:prSet>
      <dgm:spPr/>
    </dgm:pt>
    <dgm:pt modelId="{F5F98D43-ADEA-430F-A7F9-90BA5B3A03A3}" type="pres">
      <dgm:prSet presAssocID="{E8DD6948-D2AF-406B-AE7E-EFC5585212D9}" presName="sibTrans" presStyleLbl="node1" presStyleIdx="0" presStyleCnt="5"/>
      <dgm:spPr/>
    </dgm:pt>
    <dgm:pt modelId="{DC91FEFD-0C0B-451E-9C5D-D81B7CC10F10}" type="pres">
      <dgm:prSet presAssocID="{D223126D-15A3-4AC7-960D-23F08477CCAF}" presName="dummy" presStyleCnt="0"/>
      <dgm:spPr/>
    </dgm:pt>
    <dgm:pt modelId="{46BE2EF2-2AA5-4171-A725-96EF4D6D2F73}" type="pres">
      <dgm:prSet presAssocID="{D223126D-15A3-4AC7-960D-23F08477CCAF}" presName="node" presStyleLbl="revTx" presStyleIdx="1" presStyleCnt="5">
        <dgm:presLayoutVars>
          <dgm:bulletEnabled val="1"/>
        </dgm:presLayoutVars>
      </dgm:prSet>
      <dgm:spPr/>
    </dgm:pt>
    <dgm:pt modelId="{B45A2270-733B-4673-9D04-DD9D8ABEC1E8}" type="pres">
      <dgm:prSet presAssocID="{6D80E14A-9AA0-453C-BB37-E02F5C18EE85}" presName="sibTrans" presStyleLbl="node1" presStyleIdx="1" presStyleCnt="5"/>
      <dgm:spPr/>
    </dgm:pt>
    <dgm:pt modelId="{F8568B7E-948D-4C9C-91FE-0FFFCCCCA0DB}" type="pres">
      <dgm:prSet presAssocID="{03FEDEF9-2947-41BD-853C-C47CFAD55773}" presName="dummy" presStyleCnt="0"/>
      <dgm:spPr/>
    </dgm:pt>
    <dgm:pt modelId="{C791E642-D289-49C7-A630-9239B5BBECA8}" type="pres">
      <dgm:prSet presAssocID="{03FEDEF9-2947-41BD-853C-C47CFAD55773}" presName="node" presStyleLbl="revTx" presStyleIdx="2" presStyleCnt="5">
        <dgm:presLayoutVars>
          <dgm:bulletEnabled val="1"/>
        </dgm:presLayoutVars>
      </dgm:prSet>
      <dgm:spPr/>
    </dgm:pt>
    <dgm:pt modelId="{B62C1F9B-8F65-4D9F-A663-4D8D68DD7C15}" type="pres">
      <dgm:prSet presAssocID="{065A42CA-B4B5-427F-8F42-F4C28BDF033E}" presName="sibTrans" presStyleLbl="node1" presStyleIdx="2" presStyleCnt="5"/>
      <dgm:spPr/>
    </dgm:pt>
    <dgm:pt modelId="{E5783BF8-F2CF-47AD-8B10-77921D4D9835}" type="pres">
      <dgm:prSet presAssocID="{05A092AE-A327-4747-A407-FBE4AEB657CC}" presName="dummy" presStyleCnt="0"/>
      <dgm:spPr/>
    </dgm:pt>
    <dgm:pt modelId="{358E03CC-E98A-4858-8311-636BAA8FC477}" type="pres">
      <dgm:prSet presAssocID="{05A092AE-A327-4747-A407-FBE4AEB657CC}" presName="node" presStyleLbl="revTx" presStyleIdx="3" presStyleCnt="5">
        <dgm:presLayoutVars>
          <dgm:bulletEnabled val="1"/>
        </dgm:presLayoutVars>
      </dgm:prSet>
      <dgm:spPr/>
    </dgm:pt>
    <dgm:pt modelId="{2B519172-7C27-4777-9130-8CE41AFC932F}" type="pres">
      <dgm:prSet presAssocID="{EA060350-1E04-47DD-B88B-E8E3D53FC825}" presName="sibTrans" presStyleLbl="node1" presStyleIdx="3" presStyleCnt="5"/>
      <dgm:spPr/>
    </dgm:pt>
    <dgm:pt modelId="{4BE87AF9-3195-4D97-95F5-BD4BD5367A8B}" type="pres">
      <dgm:prSet presAssocID="{DD1DE145-8B0C-4FDD-A264-58A843578278}" presName="dummy" presStyleCnt="0"/>
      <dgm:spPr/>
    </dgm:pt>
    <dgm:pt modelId="{60193EF4-BE20-4C3B-B864-5ED2D14BAB03}" type="pres">
      <dgm:prSet presAssocID="{DD1DE145-8B0C-4FDD-A264-58A843578278}" presName="node" presStyleLbl="revTx" presStyleIdx="4" presStyleCnt="5" custScaleX="118139">
        <dgm:presLayoutVars>
          <dgm:bulletEnabled val="1"/>
        </dgm:presLayoutVars>
      </dgm:prSet>
      <dgm:spPr/>
    </dgm:pt>
    <dgm:pt modelId="{E03C45F9-7348-4062-BDDB-10502F0A064B}" type="pres">
      <dgm:prSet presAssocID="{F3F43477-17B2-4367-817B-22330DEF1BEF}" presName="sibTrans" presStyleLbl="node1" presStyleIdx="4" presStyleCnt="5"/>
      <dgm:spPr/>
    </dgm:pt>
  </dgm:ptLst>
  <dgm:cxnLst>
    <dgm:cxn modelId="{A11EE813-F7CF-478F-A714-6F7931B2ACCA}" type="presOf" srcId="{05A092AE-A327-4747-A407-FBE4AEB657CC}" destId="{358E03CC-E98A-4858-8311-636BAA8FC477}" srcOrd="0" destOrd="0" presId="urn:microsoft.com/office/officeart/2005/8/layout/cycle1"/>
    <dgm:cxn modelId="{C8D05624-DDEB-424B-BF5E-4F3966AE2E22}" type="presOf" srcId="{E8DD6948-D2AF-406B-AE7E-EFC5585212D9}" destId="{F5F98D43-ADEA-430F-A7F9-90BA5B3A03A3}" srcOrd="0" destOrd="0" presId="urn:microsoft.com/office/officeart/2005/8/layout/cycle1"/>
    <dgm:cxn modelId="{F1CCFF47-BEBE-4D24-95B9-0242891D31C5}" type="presOf" srcId="{E59F8065-4F30-4973-BD37-90470DBB1613}" destId="{3E9EEA24-F0B3-4C15-B5D5-E1EB27DFDC69}" srcOrd="0" destOrd="0" presId="urn:microsoft.com/office/officeart/2005/8/layout/cycle1"/>
    <dgm:cxn modelId="{6CCA744F-D4E9-4D55-B33C-4EC1A19E24CF}" type="presOf" srcId="{F3F43477-17B2-4367-817B-22330DEF1BEF}" destId="{E03C45F9-7348-4062-BDDB-10502F0A064B}" srcOrd="0" destOrd="0" presId="urn:microsoft.com/office/officeart/2005/8/layout/cycle1"/>
    <dgm:cxn modelId="{AA0F916F-7AFE-4326-A0B0-E2019C2EE525}" srcId="{E59F8065-4F30-4973-BD37-90470DBB1613}" destId="{05A092AE-A327-4747-A407-FBE4AEB657CC}" srcOrd="3" destOrd="0" parTransId="{CA9A1F67-F5F4-412A-B80E-D9E59C3A6C7F}" sibTransId="{EA060350-1E04-47DD-B88B-E8E3D53FC825}"/>
    <dgm:cxn modelId="{B776AA54-CD74-4BE6-8A80-FE8BF0EDA177}" srcId="{E59F8065-4F30-4973-BD37-90470DBB1613}" destId="{03FEDEF9-2947-41BD-853C-C47CFAD55773}" srcOrd="2" destOrd="0" parTransId="{BC5729C7-A513-4202-9EBC-E3FDA6FD7CA6}" sibTransId="{065A42CA-B4B5-427F-8F42-F4C28BDF033E}"/>
    <dgm:cxn modelId="{E19E1556-2D76-43C9-AA23-4A2C3D879BD8}" srcId="{E59F8065-4F30-4973-BD37-90470DBB1613}" destId="{DD1DE145-8B0C-4FDD-A264-58A843578278}" srcOrd="4" destOrd="0" parTransId="{B0CC490C-BFF5-4680-867A-4C0A15D7DD64}" sibTransId="{F3F43477-17B2-4367-817B-22330DEF1BEF}"/>
    <dgm:cxn modelId="{EDBA2B7B-7A78-4156-B877-7391E6ED7932}" srcId="{E59F8065-4F30-4973-BD37-90470DBB1613}" destId="{D223126D-15A3-4AC7-960D-23F08477CCAF}" srcOrd="1" destOrd="0" parTransId="{BD0EA72A-95A3-480D-8B3C-DB8B618B4EE7}" sibTransId="{6D80E14A-9AA0-453C-BB37-E02F5C18EE85}"/>
    <dgm:cxn modelId="{E7203B8E-13B2-4EA0-A986-60FA8484B3A7}" type="presOf" srcId="{7BCF1FE6-D933-4C73-983D-B436C62E83EE}" destId="{E768534A-67DB-4029-ACEA-AA984E1FDB6F}" srcOrd="0" destOrd="0" presId="urn:microsoft.com/office/officeart/2005/8/layout/cycle1"/>
    <dgm:cxn modelId="{8B4185AB-096C-47A7-A909-DB4EC7726A27}" type="presOf" srcId="{03FEDEF9-2947-41BD-853C-C47CFAD55773}" destId="{C791E642-D289-49C7-A630-9239B5BBECA8}" srcOrd="0" destOrd="0" presId="urn:microsoft.com/office/officeart/2005/8/layout/cycle1"/>
    <dgm:cxn modelId="{6106C7AF-FD6B-484D-B9E8-A967C3EB5E75}" type="presOf" srcId="{DD1DE145-8B0C-4FDD-A264-58A843578278}" destId="{60193EF4-BE20-4C3B-B864-5ED2D14BAB03}" srcOrd="0" destOrd="0" presId="urn:microsoft.com/office/officeart/2005/8/layout/cycle1"/>
    <dgm:cxn modelId="{D501BFCE-601E-41F6-BD64-BDCD2BF2B704}" type="presOf" srcId="{065A42CA-B4B5-427F-8F42-F4C28BDF033E}" destId="{B62C1F9B-8F65-4D9F-A663-4D8D68DD7C15}" srcOrd="0" destOrd="0" presId="urn:microsoft.com/office/officeart/2005/8/layout/cycle1"/>
    <dgm:cxn modelId="{8F00F2DE-9A73-4952-9573-D1FE07A1C454}" type="presOf" srcId="{D223126D-15A3-4AC7-960D-23F08477CCAF}" destId="{46BE2EF2-2AA5-4171-A725-96EF4D6D2F73}" srcOrd="0" destOrd="0" presId="urn:microsoft.com/office/officeart/2005/8/layout/cycle1"/>
    <dgm:cxn modelId="{36BD7AE7-225A-4365-8063-144EFE012D15}" type="presOf" srcId="{6D80E14A-9AA0-453C-BB37-E02F5C18EE85}" destId="{B45A2270-733B-4673-9D04-DD9D8ABEC1E8}" srcOrd="0" destOrd="0" presId="urn:microsoft.com/office/officeart/2005/8/layout/cycle1"/>
    <dgm:cxn modelId="{3B078AEB-5862-4C71-BEF6-FAF0F56DCEC7}" type="presOf" srcId="{EA060350-1E04-47DD-B88B-E8E3D53FC825}" destId="{2B519172-7C27-4777-9130-8CE41AFC932F}" srcOrd="0" destOrd="0" presId="urn:microsoft.com/office/officeart/2005/8/layout/cycle1"/>
    <dgm:cxn modelId="{54485AFB-7E4C-4637-8792-B9E41DA138FA}" srcId="{E59F8065-4F30-4973-BD37-90470DBB1613}" destId="{7BCF1FE6-D933-4C73-983D-B436C62E83EE}" srcOrd="0" destOrd="0" parTransId="{03A521E6-0A44-4F73-A016-ED58EC610238}" sibTransId="{E8DD6948-D2AF-406B-AE7E-EFC5585212D9}"/>
    <dgm:cxn modelId="{A6E9FDF2-D486-4871-A646-5AE950BBEBC0}" type="presParOf" srcId="{3E9EEA24-F0B3-4C15-B5D5-E1EB27DFDC69}" destId="{DF7151A2-7406-414A-88E6-B3BFB9A234DE}" srcOrd="0" destOrd="0" presId="urn:microsoft.com/office/officeart/2005/8/layout/cycle1"/>
    <dgm:cxn modelId="{F2942AAF-88F3-44F8-96ED-9A56970A10D0}" type="presParOf" srcId="{3E9EEA24-F0B3-4C15-B5D5-E1EB27DFDC69}" destId="{E768534A-67DB-4029-ACEA-AA984E1FDB6F}" srcOrd="1" destOrd="0" presId="urn:microsoft.com/office/officeart/2005/8/layout/cycle1"/>
    <dgm:cxn modelId="{E2C412E5-D159-4B4F-8726-12FF8F93DCD9}" type="presParOf" srcId="{3E9EEA24-F0B3-4C15-B5D5-E1EB27DFDC69}" destId="{F5F98D43-ADEA-430F-A7F9-90BA5B3A03A3}" srcOrd="2" destOrd="0" presId="urn:microsoft.com/office/officeart/2005/8/layout/cycle1"/>
    <dgm:cxn modelId="{FB595D9C-1F45-41A9-9805-A07DA77904D4}" type="presParOf" srcId="{3E9EEA24-F0B3-4C15-B5D5-E1EB27DFDC69}" destId="{DC91FEFD-0C0B-451E-9C5D-D81B7CC10F10}" srcOrd="3" destOrd="0" presId="urn:microsoft.com/office/officeart/2005/8/layout/cycle1"/>
    <dgm:cxn modelId="{AC547D47-9DEE-4940-9FB9-AE5CACCFF08D}" type="presParOf" srcId="{3E9EEA24-F0B3-4C15-B5D5-E1EB27DFDC69}" destId="{46BE2EF2-2AA5-4171-A725-96EF4D6D2F73}" srcOrd="4" destOrd="0" presId="urn:microsoft.com/office/officeart/2005/8/layout/cycle1"/>
    <dgm:cxn modelId="{B8009BC1-6AFC-46D9-A8CD-1D42FCDE7FB0}" type="presParOf" srcId="{3E9EEA24-F0B3-4C15-B5D5-E1EB27DFDC69}" destId="{B45A2270-733B-4673-9D04-DD9D8ABEC1E8}" srcOrd="5" destOrd="0" presId="urn:microsoft.com/office/officeart/2005/8/layout/cycle1"/>
    <dgm:cxn modelId="{268E0589-32F8-4AC7-B301-153E73696941}" type="presParOf" srcId="{3E9EEA24-F0B3-4C15-B5D5-E1EB27DFDC69}" destId="{F8568B7E-948D-4C9C-91FE-0FFFCCCCA0DB}" srcOrd="6" destOrd="0" presId="urn:microsoft.com/office/officeart/2005/8/layout/cycle1"/>
    <dgm:cxn modelId="{B16E1B91-086F-4062-BDFF-5B844891836D}" type="presParOf" srcId="{3E9EEA24-F0B3-4C15-B5D5-E1EB27DFDC69}" destId="{C791E642-D289-49C7-A630-9239B5BBECA8}" srcOrd="7" destOrd="0" presId="urn:microsoft.com/office/officeart/2005/8/layout/cycle1"/>
    <dgm:cxn modelId="{0A606995-D8BE-4305-9BB3-5D9781E00C77}" type="presParOf" srcId="{3E9EEA24-F0B3-4C15-B5D5-E1EB27DFDC69}" destId="{B62C1F9B-8F65-4D9F-A663-4D8D68DD7C15}" srcOrd="8" destOrd="0" presId="urn:microsoft.com/office/officeart/2005/8/layout/cycle1"/>
    <dgm:cxn modelId="{0025BEE6-1B8E-4484-8EE7-F84733536350}" type="presParOf" srcId="{3E9EEA24-F0B3-4C15-B5D5-E1EB27DFDC69}" destId="{E5783BF8-F2CF-47AD-8B10-77921D4D9835}" srcOrd="9" destOrd="0" presId="urn:microsoft.com/office/officeart/2005/8/layout/cycle1"/>
    <dgm:cxn modelId="{10766159-632C-4E3B-95CB-842A6FA8D0AD}" type="presParOf" srcId="{3E9EEA24-F0B3-4C15-B5D5-E1EB27DFDC69}" destId="{358E03CC-E98A-4858-8311-636BAA8FC477}" srcOrd="10" destOrd="0" presId="urn:microsoft.com/office/officeart/2005/8/layout/cycle1"/>
    <dgm:cxn modelId="{119B1D3D-C29C-4BA9-BF18-58510BF80E0F}" type="presParOf" srcId="{3E9EEA24-F0B3-4C15-B5D5-E1EB27DFDC69}" destId="{2B519172-7C27-4777-9130-8CE41AFC932F}" srcOrd="11" destOrd="0" presId="urn:microsoft.com/office/officeart/2005/8/layout/cycle1"/>
    <dgm:cxn modelId="{ED99FEDF-BD1E-4CE4-AB07-ACC8CFC9F455}" type="presParOf" srcId="{3E9EEA24-F0B3-4C15-B5D5-E1EB27DFDC69}" destId="{4BE87AF9-3195-4D97-95F5-BD4BD5367A8B}" srcOrd="12" destOrd="0" presId="urn:microsoft.com/office/officeart/2005/8/layout/cycle1"/>
    <dgm:cxn modelId="{367847BB-6863-4F3D-8227-7315991E1B58}" type="presParOf" srcId="{3E9EEA24-F0B3-4C15-B5D5-E1EB27DFDC69}" destId="{60193EF4-BE20-4C3B-B864-5ED2D14BAB03}" srcOrd="13" destOrd="0" presId="urn:microsoft.com/office/officeart/2005/8/layout/cycle1"/>
    <dgm:cxn modelId="{DF37F1B2-1A19-4604-AB71-7EE6C1225F33}" type="presParOf" srcId="{3E9EEA24-F0B3-4C15-B5D5-E1EB27DFDC69}" destId="{E03C45F9-7348-4062-BDDB-10502F0A064B}" srcOrd="14" destOrd="0" presId="urn:microsoft.com/office/officeart/2005/8/layout/cycle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8534A-67DB-4029-ACEA-AA984E1FDB6F}">
      <dsp:nvSpPr>
        <dsp:cNvPr id="0" name=""/>
        <dsp:cNvSpPr/>
      </dsp:nvSpPr>
      <dsp:spPr>
        <a:xfrm>
          <a:off x="3835460" y="32136"/>
          <a:ext cx="1075385" cy="1075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Research</a:t>
          </a:r>
        </a:p>
      </dsp:txBody>
      <dsp:txXfrm>
        <a:off x="3835460" y="32136"/>
        <a:ext cx="1075385" cy="1075385"/>
      </dsp:txXfrm>
    </dsp:sp>
    <dsp:sp modelId="{F5F98D43-ADEA-430F-A7F9-90BA5B3A03A3}">
      <dsp:nvSpPr>
        <dsp:cNvPr id="0" name=""/>
        <dsp:cNvSpPr/>
      </dsp:nvSpPr>
      <dsp:spPr>
        <a:xfrm>
          <a:off x="1306101" y="1065"/>
          <a:ext cx="4031504" cy="4031504"/>
        </a:xfrm>
        <a:prstGeom prst="circularArrow">
          <a:avLst>
            <a:gd name="adj1" fmla="val 5202"/>
            <a:gd name="adj2" fmla="val 336013"/>
            <a:gd name="adj3" fmla="val 21292833"/>
            <a:gd name="adj4" fmla="val 19766597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BE2EF2-2AA5-4171-A725-96EF4D6D2F73}">
      <dsp:nvSpPr>
        <dsp:cNvPr id="0" name=""/>
        <dsp:cNvSpPr/>
      </dsp:nvSpPr>
      <dsp:spPr>
        <a:xfrm>
          <a:off x="4485199" y="2031826"/>
          <a:ext cx="1075385" cy="1075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Design</a:t>
          </a:r>
        </a:p>
      </dsp:txBody>
      <dsp:txXfrm>
        <a:off x="4485199" y="2031826"/>
        <a:ext cx="1075385" cy="1075385"/>
      </dsp:txXfrm>
    </dsp:sp>
    <dsp:sp modelId="{B45A2270-733B-4673-9D04-DD9D8ABEC1E8}">
      <dsp:nvSpPr>
        <dsp:cNvPr id="0" name=""/>
        <dsp:cNvSpPr/>
      </dsp:nvSpPr>
      <dsp:spPr>
        <a:xfrm>
          <a:off x="1306101" y="1065"/>
          <a:ext cx="4031504" cy="4031504"/>
        </a:xfrm>
        <a:prstGeom prst="circularArrow">
          <a:avLst>
            <a:gd name="adj1" fmla="val 5202"/>
            <a:gd name="adj2" fmla="val 336013"/>
            <a:gd name="adj3" fmla="val 4014275"/>
            <a:gd name="adj4" fmla="val 2253821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1E642-D289-49C7-A630-9239B5BBECA8}">
      <dsp:nvSpPr>
        <dsp:cNvPr id="0" name=""/>
        <dsp:cNvSpPr/>
      </dsp:nvSpPr>
      <dsp:spPr>
        <a:xfrm>
          <a:off x="2784161" y="3267702"/>
          <a:ext cx="1075385" cy="1075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2784161" y="3267702"/>
        <a:ext cx="1075385" cy="1075385"/>
      </dsp:txXfrm>
    </dsp:sp>
    <dsp:sp modelId="{B62C1F9B-8F65-4D9F-A663-4D8D68DD7C15}">
      <dsp:nvSpPr>
        <dsp:cNvPr id="0" name=""/>
        <dsp:cNvSpPr/>
      </dsp:nvSpPr>
      <dsp:spPr>
        <a:xfrm>
          <a:off x="1306101" y="1065"/>
          <a:ext cx="4031504" cy="4031504"/>
        </a:xfrm>
        <a:prstGeom prst="circularArrow">
          <a:avLst>
            <a:gd name="adj1" fmla="val 5202"/>
            <a:gd name="adj2" fmla="val 336013"/>
            <a:gd name="adj3" fmla="val 8210165"/>
            <a:gd name="adj4" fmla="val 6449712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8E03CC-E98A-4858-8311-636BAA8FC477}">
      <dsp:nvSpPr>
        <dsp:cNvPr id="0" name=""/>
        <dsp:cNvSpPr/>
      </dsp:nvSpPr>
      <dsp:spPr>
        <a:xfrm>
          <a:off x="1083123" y="2031826"/>
          <a:ext cx="1075385" cy="1075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</a:t>
          </a:r>
        </a:p>
      </dsp:txBody>
      <dsp:txXfrm>
        <a:off x="1083123" y="2031826"/>
        <a:ext cx="1075385" cy="1075385"/>
      </dsp:txXfrm>
    </dsp:sp>
    <dsp:sp modelId="{2B519172-7C27-4777-9130-8CE41AFC932F}">
      <dsp:nvSpPr>
        <dsp:cNvPr id="0" name=""/>
        <dsp:cNvSpPr/>
      </dsp:nvSpPr>
      <dsp:spPr>
        <a:xfrm>
          <a:off x="1306101" y="1065"/>
          <a:ext cx="4031504" cy="4031504"/>
        </a:xfrm>
        <a:prstGeom prst="circularArrow">
          <a:avLst>
            <a:gd name="adj1" fmla="val 5202"/>
            <a:gd name="adj2" fmla="val 336013"/>
            <a:gd name="adj3" fmla="val 12297390"/>
            <a:gd name="adj4" fmla="val 10771153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93EF4-BE20-4C3B-B864-5ED2D14BAB03}">
      <dsp:nvSpPr>
        <dsp:cNvPr id="0" name=""/>
        <dsp:cNvSpPr/>
      </dsp:nvSpPr>
      <dsp:spPr>
        <a:xfrm>
          <a:off x="1635329" y="32136"/>
          <a:ext cx="1270449" cy="1075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Feedback</a:t>
          </a:r>
          <a:endParaRPr lang="en-US" sz="1800" kern="1200" dirty="0"/>
        </a:p>
      </dsp:txBody>
      <dsp:txXfrm>
        <a:off x="1635329" y="32136"/>
        <a:ext cx="1270449" cy="1075385"/>
      </dsp:txXfrm>
    </dsp:sp>
    <dsp:sp modelId="{E03C45F9-7348-4062-BDDB-10502F0A064B}">
      <dsp:nvSpPr>
        <dsp:cNvPr id="0" name=""/>
        <dsp:cNvSpPr/>
      </dsp:nvSpPr>
      <dsp:spPr>
        <a:xfrm>
          <a:off x="1306101" y="1065"/>
          <a:ext cx="4031504" cy="4031504"/>
        </a:xfrm>
        <a:prstGeom prst="circularArrow">
          <a:avLst>
            <a:gd name="adj1" fmla="val 5202"/>
            <a:gd name="adj2" fmla="val 336013"/>
            <a:gd name="adj3" fmla="val 16865265"/>
            <a:gd name="adj4" fmla="val 15392887"/>
            <a:gd name="adj5" fmla="val 6068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88625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96422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62945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03141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58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28188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2518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852D67-F8C1-45E4-AB2F-699A6D61A6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434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77479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227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220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21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71708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1147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8035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51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6834129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07972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42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559330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3525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3656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61352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308842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971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405362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55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5451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901502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8868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38932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F84A0-3E33-44D9-AF8A-9ADA261439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31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1068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0085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74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2023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C5F930-4605-4BBF-AD01-EC5D6C20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9430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3D56FAB-DD03-4600-9569-D8D3211001B2}"/>
              </a:ext>
            </a:extLst>
          </p:cNvPr>
          <p:cNvSpPr txBox="1">
            <a:spLocks/>
          </p:cNvSpPr>
          <p:nvPr/>
        </p:nvSpPr>
        <p:spPr>
          <a:xfrm>
            <a:off x="661809" y="4858439"/>
            <a:ext cx="2081392" cy="22722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88" dirty="0"/>
              <a:t>@</a:t>
            </a:r>
            <a:r>
              <a:rPr lang="en-GB" sz="788" dirty="0" err="1"/>
              <a:t>RonniPedersen</a:t>
            </a:r>
            <a:endParaRPr lang="en-GB" sz="788" dirty="0"/>
          </a:p>
        </p:txBody>
      </p:sp>
    </p:spTree>
    <p:extLst>
      <p:ext uri="{BB962C8B-B14F-4D97-AF65-F5344CB8AC3E}">
        <p14:creationId xmlns:p14="http://schemas.microsoft.com/office/powerpoint/2010/main" val="3859806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65073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7312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687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5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34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0E4CC28-F82D-6A47-92EB-95F6EBBE17E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3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DFFA85C-EB87-48A9-A77D-37FA64E6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7A495-17D8-4D01-884A-C42F4CBED798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0EB557A-2A90-42B8-911E-D039AE596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3D837C9-1B25-4A7E-B1F1-12A82CBF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E1F90-BF92-4F9C-9FF0-98020AC64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4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nnipedersen.com/2017/07/29/automate-mailbox-auditing-office-365/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microsoft.com/office/2007/relationships/hdphoto" Target="../media/hdphoto2.wdp"/><Relationship Id="rId4" Type="http://schemas.openxmlformats.org/officeDocument/2006/relationships/image" Target="../media/image48.png"/><Relationship Id="rId9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sv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aka.ms/AADhybridpasswordprotection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www.ronnipedersen.com/2017/07/11/enable-modern-authentication-for-skype-for-business-online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aka.ms/mfasetup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msunified.net/2018/01/11/share-a-single-document-with-external-user-in-microsoft-teams/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7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passwordreset.microsoftonline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F6AD42-8ED3-41C3-9FF8-3604A81182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73844"/>
            <a:ext cx="9144000" cy="994172"/>
          </a:xfrm>
        </p:spPr>
        <p:txBody>
          <a:bodyPr/>
          <a:lstStyle/>
          <a:p>
            <a:pPr algn="ctr"/>
            <a:r>
              <a:rPr lang="da-DK" dirty="0"/>
              <a:t>The </a:t>
            </a:r>
            <a:r>
              <a:rPr lang="da-DK" dirty="0" err="1"/>
              <a:t>world</a:t>
            </a:r>
            <a:r>
              <a:rPr lang="da-DK" dirty="0"/>
              <a:t> has </a:t>
            </a:r>
            <a:r>
              <a:rPr lang="da-DK" dirty="0" err="1"/>
              <a:t>changed</a:t>
            </a:r>
            <a:r>
              <a:rPr lang="da-DK" dirty="0"/>
              <a:t>…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0E4F-9B48-4D56-8964-79F762C0DC22}"/>
              </a:ext>
            </a:extLst>
          </p:cNvPr>
          <p:cNvSpPr txBox="1">
            <a:spLocks/>
          </p:cNvSpPr>
          <p:nvPr/>
        </p:nvSpPr>
        <p:spPr>
          <a:xfrm>
            <a:off x="8032111" y="4858439"/>
            <a:ext cx="891552" cy="2272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788">
                <a:solidFill>
                  <a:schemeClr val="bg1"/>
                </a:solidFill>
              </a:rPr>
              <a:pPr algn="r"/>
              <a:t>10</a:t>
            </a:fld>
            <a:endParaRPr lang="en-GB" sz="788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3218A-0C00-4690-97B4-42F345A665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83619"/>
            <a:ext cx="3624634" cy="3131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B0524-F073-4B31-A559-4B7115D62D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48" b="89903" l="1377" r="94148">
                        <a14:foregroundMark x1="44406" y1="36375" x2="44406" y2="36375"/>
                        <a14:foregroundMark x1="48193" y1="48297" x2="54217" y2="53771"/>
                        <a14:foregroundMark x1="60069" y1="57908" x2="60069" y2="57908"/>
                        <a14:foregroundMark x1="25473" y1="48054" x2="25473" y2="48054"/>
                        <a14:foregroundMark x1="25473" y1="48054" x2="25473" y2="46837"/>
                        <a14:foregroundMark x1="25645" y1="49878" x2="22031" y2="42701"/>
                        <a14:foregroundMark x1="28227" y1="52920" x2="26334" y2="50487"/>
                        <a14:foregroundMark x1="4475" y1="11922" x2="4475" y2="11922"/>
                        <a14:foregroundMark x1="1549" y1="6448" x2="1549" y2="6448"/>
                        <a14:foregroundMark x1="93287" y1="35766" x2="94148" y2="38808"/>
                        <a14:foregroundMark x1="58864" y1="36618" x2="58864" y2="36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283" y="1383618"/>
            <a:ext cx="2304215" cy="3260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1B066A-E970-4C36-9B54-58C1B7D982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90913">
            <a:off x="3842628" y="2624171"/>
            <a:ext cx="1753928" cy="956238"/>
          </a:xfrm>
          <a:prstGeom prst="rect">
            <a:avLst/>
          </a:prstGeom>
        </p:spPr>
      </p:pic>
      <p:pic>
        <p:nvPicPr>
          <p:cNvPr id="8" name="Picture 4" descr="Image result for twitter logo">
            <a:extLst>
              <a:ext uri="{FF2B5EF4-FFF2-40B4-BE49-F238E27FC236}">
                <a16:creationId xmlns:a16="http://schemas.microsoft.com/office/drawing/2014/main" id="{5EB92714-6F1A-49ED-9E21-F1A305B64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FBBA6546-76F6-4A99-8464-D8C7088ACEBF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23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27342217-1663-4957-9E11-3083CE5C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67494"/>
            <a:ext cx="4866910" cy="4376164"/>
          </a:xfrm>
          <a:prstGeom prst="rect">
            <a:avLst/>
          </a:prstGeom>
        </p:spPr>
      </p:pic>
      <p:pic>
        <p:nvPicPr>
          <p:cNvPr id="3" name="Picture 4" descr="Image result for twitter logo">
            <a:extLst>
              <a:ext uri="{FF2B5EF4-FFF2-40B4-BE49-F238E27FC236}">
                <a16:creationId xmlns:a16="http://schemas.microsoft.com/office/drawing/2014/main" id="{F74F0B69-13DF-40E3-AE2A-6D7F600D5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1890C2-021B-4E24-B104-B1BBE3FF80C2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166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003">
            <a:extLst>
              <a:ext uri="{FF2B5EF4-FFF2-40B4-BE49-F238E27FC236}">
                <a16:creationId xmlns:a16="http://schemas.microsoft.com/office/drawing/2014/main" id="{4B32BA8A-7548-4F9D-8BBC-9B2A17565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816" y="867357"/>
            <a:ext cx="4345338" cy="3368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C354EB-4938-4D02-99AE-88E070F06A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8" y="867357"/>
            <a:ext cx="4446187" cy="3368183"/>
          </a:xfrm>
          <a:prstGeom prst="rect">
            <a:avLst/>
          </a:prstGeom>
        </p:spPr>
      </p:pic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120AC871-BC10-4535-B968-9E395088A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55FFDE6-4576-4D36-8E5F-4CF20B86BFC9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BA0E3B-C00F-4F4E-A1C1-C4144018FE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0290" y="649012"/>
            <a:ext cx="3575888" cy="3108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4" descr="Image result for twitter logo">
            <a:extLst>
              <a:ext uri="{FF2B5EF4-FFF2-40B4-BE49-F238E27FC236}">
                <a16:creationId xmlns:a16="http://schemas.microsoft.com/office/drawing/2014/main" id="{07A6A322-EBD1-4541-8239-8F3FA02A5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89E1100-3D2C-41B2-9518-6A278CBD100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47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dsholder til indhold 4">
            <a:extLst>
              <a:ext uri="{FF2B5EF4-FFF2-40B4-BE49-F238E27FC236}">
                <a16:creationId xmlns:a16="http://schemas.microsoft.com/office/drawing/2014/main" id="{AAF39F3B-CF66-4A96-B93E-38575929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292" y="104958"/>
            <a:ext cx="6607416" cy="4278044"/>
          </a:xfrm>
          <a:prstGeom prst="rect">
            <a:avLst/>
          </a:prstGeom>
        </p:spPr>
      </p:pic>
      <p:pic>
        <p:nvPicPr>
          <p:cNvPr id="3" name="Picture 4" descr="Image result for twitter logo">
            <a:extLst>
              <a:ext uri="{FF2B5EF4-FFF2-40B4-BE49-F238E27FC236}">
                <a16:creationId xmlns:a16="http://schemas.microsoft.com/office/drawing/2014/main" id="{B76C4F8A-2B14-47A0-83FF-C8C77A524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4F09B65A-7913-4E3C-B437-CAF2A6D9200D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95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365 Security and Compliance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State of the Union…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34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F160-E7AB-4FAA-9B4F-649D0206D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365 Secure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A576-629A-4C9D-8EBF-CFCBC48C0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Secure Score</a:t>
            </a:r>
          </a:p>
          <a:p>
            <a:r>
              <a:rPr lang="da-DK" dirty="0" err="1"/>
              <a:t>Analyzing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Score</a:t>
            </a:r>
            <a:endParaRPr lang="en-US" dirty="0"/>
          </a:p>
          <a:p>
            <a:r>
              <a:rPr lang="en-US" dirty="0"/>
              <a:t>Take Action (Improve Your Score)</a:t>
            </a:r>
          </a:p>
        </p:txBody>
      </p:sp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468B3A76-F5A6-4F5D-BB4E-CA066C0F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1B2DA9E-D8E0-4FE7-ACC7-D02DFEEB8446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C77848-92E7-4463-B8A6-68B21C174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899401"/>
            <a:ext cx="2184393" cy="18497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65285-7F55-4424-B78B-23BC74120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294" y="2899401"/>
            <a:ext cx="2983622" cy="1849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6BAEE8-6868-426F-B5C8-259311C75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257" y="2899401"/>
            <a:ext cx="2336326" cy="184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2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D332-71F7-4938-A5DC-B460DB09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Secure Score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8B8C9-352E-45C7-AD0C-705B8DF35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Windows Secure Score</a:t>
            </a:r>
          </a:p>
          <a:p>
            <a:pPr lvl="1"/>
            <a:r>
              <a:rPr lang="en-US" dirty="0"/>
              <a:t>https://securitycenter.windows.com/securescore</a:t>
            </a:r>
          </a:p>
          <a:p>
            <a:r>
              <a:rPr lang="en-US" dirty="0"/>
              <a:t>Analyze and Take Action!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2C8808-154F-4D25-821E-FC4AC8750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781" y="2582332"/>
            <a:ext cx="2530437" cy="17896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4BB4E1-9FBF-4651-A189-EBC510C2A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2579383"/>
            <a:ext cx="2530437" cy="1792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5669D-8EF9-4A96-B481-D10905044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95" y="2579384"/>
            <a:ext cx="2530436" cy="1792566"/>
          </a:xfrm>
          <a:prstGeom prst="rect">
            <a:avLst/>
          </a:prstGeom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F3FE469A-FF51-414C-9F17-EE9BBA40C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7AACB59-8391-477D-8A19-937DBB9002AF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4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8D8ED-3F50-47B1-9610-02F11640D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Microsoft products for Security &amp; Compliance 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D73EB7-6AC7-46FD-8693-A4E0E822026E}"/>
              </a:ext>
            </a:extLst>
          </p:cNvPr>
          <p:cNvGrpSpPr/>
          <p:nvPr/>
        </p:nvGrpSpPr>
        <p:grpSpPr>
          <a:xfrm>
            <a:off x="256587" y="1378082"/>
            <a:ext cx="2252540" cy="1831001"/>
            <a:chOff x="654317" y="1360450"/>
            <a:chExt cx="3073033" cy="234177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978B77-A624-4CEE-8324-D978C0FAC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3254" y="1360450"/>
              <a:ext cx="1645920" cy="1645920"/>
            </a:xfrm>
            <a:prstGeom prst="roundRect">
              <a:avLst>
                <a:gd name="adj" fmla="val 1998"/>
              </a:avLst>
            </a:prstGeom>
            <a:ln>
              <a:noFill/>
            </a:ln>
            <a:effectLst>
              <a:outerShdw blurRad="254000" sx="96000" sy="96000" algn="ctr" rotWithShape="0">
                <a:schemeClr val="tx2">
                  <a:alpha val="78000"/>
                </a:schemeClr>
              </a:outerShdw>
            </a:effec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12E3063-7761-4046-951D-2C3BBEB65533}"/>
                </a:ext>
              </a:extLst>
            </p:cNvPr>
            <p:cNvSpPr/>
            <p:nvPr/>
          </p:nvSpPr>
          <p:spPr>
            <a:xfrm>
              <a:off x="654317" y="3086434"/>
              <a:ext cx="3073033" cy="61579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Data/Apps/Email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Office Security &amp; Compliance Center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F9F3F1-0E0A-4630-A138-F552E2516368}"/>
              </a:ext>
            </a:extLst>
          </p:cNvPr>
          <p:cNvGrpSpPr/>
          <p:nvPr/>
        </p:nvGrpSpPr>
        <p:grpSpPr>
          <a:xfrm>
            <a:off x="2526709" y="1382066"/>
            <a:ext cx="1263435" cy="1722000"/>
            <a:chOff x="3310600" y="1365545"/>
            <a:chExt cx="1723644" cy="220236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B038D33-AD21-4B35-846D-906AB5F1C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88324" y="1365545"/>
              <a:ext cx="1645920" cy="1645920"/>
            </a:xfrm>
            <a:prstGeom prst="roundRect">
              <a:avLst>
                <a:gd name="adj" fmla="val 1998"/>
              </a:avLst>
            </a:prstGeom>
            <a:ln>
              <a:noFill/>
            </a:ln>
            <a:effectLst>
              <a:outerShdw blurRad="254000" sx="96000" sy="96000" algn="ctr" rotWithShape="0">
                <a:schemeClr val="tx2">
                  <a:alpha val="78000"/>
                </a:schemeClr>
              </a:outerShdw>
            </a:effec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1AC51B3-2016-4CCE-89C6-9BC7D43E0609}"/>
                </a:ext>
              </a:extLst>
            </p:cNvPr>
            <p:cNvSpPr/>
            <p:nvPr/>
          </p:nvSpPr>
          <p:spPr>
            <a:xfrm>
              <a:off x="3310600" y="3086434"/>
              <a:ext cx="1523174" cy="48147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Devices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Windows Defender ATP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5FB401D-ACFA-48B0-B586-AAD062835EA2}"/>
              </a:ext>
            </a:extLst>
          </p:cNvPr>
          <p:cNvGrpSpPr/>
          <p:nvPr/>
        </p:nvGrpSpPr>
        <p:grpSpPr>
          <a:xfrm>
            <a:off x="4570319" y="1378082"/>
            <a:ext cx="1935979" cy="1831001"/>
            <a:chOff x="5958111" y="1360450"/>
            <a:chExt cx="2641165" cy="234177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9F899BA-06C9-4390-9E72-C402B86AE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60" t="-688"/>
            <a:stretch/>
          </p:blipFill>
          <p:spPr>
            <a:xfrm>
              <a:off x="6043396" y="1360450"/>
              <a:ext cx="1645920" cy="1645920"/>
            </a:xfrm>
            <a:prstGeom prst="roundRect">
              <a:avLst>
                <a:gd name="adj" fmla="val 1998"/>
              </a:avLst>
            </a:prstGeom>
            <a:ln>
              <a:noFill/>
            </a:ln>
            <a:effectLst>
              <a:outerShdw blurRad="254000" sx="96000" sy="96000" algn="ctr" rotWithShape="0">
                <a:schemeClr val="tx2">
                  <a:alpha val="78000"/>
                </a:schemeClr>
              </a:outerShdw>
            </a:effec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866796-BD30-42F4-B0E7-906EEE1679A9}"/>
                </a:ext>
              </a:extLst>
            </p:cNvPr>
            <p:cNvSpPr/>
            <p:nvPr/>
          </p:nvSpPr>
          <p:spPr>
            <a:xfrm>
              <a:off x="5958111" y="3086434"/>
              <a:ext cx="2641165" cy="61579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Devices/Network/Apps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Security Center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699ED54-EF42-4508-8388-6D9A85E3B276}"/>
              </a:ext>
            </a:extLst>
          </p:cNvPr>
          <p:cNvGrpSpPr/>
          <p:nvPr/>
        </p:nvGrpSpPr>
        <p:grpSpPr>
          <a:xfrm>
            <a:off x="6864843" y="1372042"/>
            <a:ext cx="1279910" cy="1831001"/>
            <a:chOff x="8598266" y="1360450"/>
            <a:chExt cx="1746120" cy="23417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3D290C9-8707-4AEF-8E54-1CDB63EDB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98466" y="1360450"/>
              <a:ext cx="1645920" cy="1645920"/>
            </a:xfrm>
            <a:prstGeom prst="roundRect">
              <a:avLst>
                <a:gd name="adj" fmla="val 1998"/>
              </a:avLst>
            </a:prstGeom>
            <a:ln>
              <a:noFill/>
            </a:ln>
            <a:effectLst>
              <a:outerShdw blurRad="254000" sx="96000" sy="96000" algn="ctr" rotWithShape="0">
                <a:schemeClr val="tx2">
                  <a:alpha val="78000"/>
                </a:schemeClr>
              </a:outerShdw>
            </a:effec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17A15C-EE8B-4C82-8A30-8236A59499B4}"/>
                </a:ext>
              </a:extLst>
            </p:cNvPr>
            <p:cNvSpPr/>
            <p:nvPr/>
          </p:nvSpPr>
          <p:spPr>
            <a:xfrm>
              <a:off x="8598266" y="3086434"/>
              <a:ext cx="1596875" cy="61579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Devices/Apps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Microsoft Intune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C0F0A08-B5EB-4D64-8EB7-1DF587319FDB}"/>
              </a:ext>
            </a:extLst>
          </p:cNvPr>
          <p:cNvGrpSpPr/>
          <p:nvPr/>
        </p:nvGrpSpPr>
        <p:grpSpPr>
          <a:xfrm>
            <a:off x="314449" y="3291831"/>
            <a:ext cx="1305165" cy="1839817"/>
            <a:chOff x="654317" y="4135255"/>
            <a:chExt cx="1780575" cy="235304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A133737-8A14-4B07-A55D-C5490C829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3254" y="4135255"/>
              <a:ext cx="1645920" cy="1645920"/>
            </a:xfrm>
            <a:prstGeom prst="roundRect">
              <a:avLst>
                <a:gd name="adj" fmla="val 1998"/>
              </a:avLst>
            </a:prstGeom>
            <a:ln>
              <a:noFill/>
            </a:ln>
            <a:effectLst>
              <a:outerShdw blurRad="254000" sx="96000" sy="96000" algn="ctr" rotWithShape="0">
                <a:schemeClr val="tx2">
                  <a:alpha val="78000"/>
                </a:schemeClr>
              </a:outerShdw>
            </a:effec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1368B42-67F0-4A75-ADA7-5450BF707374}"/>
                </a:ext>
              </a:extLst>
            </p:cNvPr>
            <p:cNvSpPr/>
            <p:nvPr/>
          </p:nvSpPr>
          <p:spPr>
            <a:xfrm>
              <a:off x="654317" y="5872514"/>
              <a:ext cx="1780575" cy="61579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Data/Apps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Office Secure Score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8AEB5B4-4D13-410F-9AAD-3CC056D769AE}"/>
              </a:ext>
            </a:extLst>
          </p:cNvPr>
          <p:cNvGrpSpPr/>
          <p:nvPr/>
        </p:nvGrpSpPr>
        <p:grpSpPr>
          <a:xfrm>
            <a:off x="2526709" y="3291830"/>
            <a:ext cx="1263435" cy="1750980"/>
            <a:chOff x="3310600" y="4114561"/>
            <a:chExt cx="1723644" cy="223943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775F63-DC4F-49B0-9E8E-4AB9BEA1C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380"/>
            <a:stretch/>
          </p:blipFill>
          <p:spPr>
            <a:xfrm>
              <a:off x="3388324" y="4114561"/>
              <a:ext cx="1645920" cy="1645920"/>
            </a:xfrm>
            <a:prstGeom prst="roundRect">
              <a:avLst>
                <a:gd name="adj" fmla="val 1998"/>
              </a:avLst>
            </a:prstGeom>
            <a:ln>
              <a:noFill/>
            </a:ln>
            <a:effectLst>
              <a:outerShdw blurRad="254000" sx="96000" sy="96000" algn="ctr" rotWithShape="0">
                <a:schemeClr val="tx2">
                  <a:alpha val="78000"/>
                </a:schemeClr>
              </a:outerShdw>
            </a:effec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8AAC4A-0445-4D05-9BBE-8FB9EC159AE6}"/>
                </a:ext>
              </a:extLst>
            </p:cNvPr>
            <p:cNvSpPr/>
            <p:nvPr/>
          </p:nvSpPr>
          <p:spPr>
            <a:xfrm>
              <a:off x="3310600" y="5872514"/>
              <a:ext cx="1592103" cy="48147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Users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Identity Protection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131CDE-FC7F-4B35-914D-59AD293F2A30}"/>
              </a:ext>
            </a:extLst>
          </p:cNvPr>
          <p:cNvGrpSpPr/>
          <p:nvPr/>
        </p:nvGrpSpPr>
        <p:grpSpPr>
          <a:xfrm>
            <a:off x="4570317" y="3291831"/>
            <a:ext cx="2038635" cy="1839817"/>
            <a:chOff x="5958111" y="4135255"/>
            <a:chExt cx="2781215" cy="235304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CFFDAE-7FBE-41A3-931E-1766E3FE0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480"/>
            <a:stretch/>
          </p:blipFill>
          <p:spPr>
            <a:xfrm>
              <a:off x="6043396" y="4135255"/>
              <a:ext cx="1645920" cy="1645920"/>
            </a:xfrm>
            <a:prstGeom prst="roundRect">
              <a:avLst>
                <a:gd name="adj" fmla="val 1998"/>
              </a:avLst>
            </a:prstGeom>
            <a:ln>
              <a:noFill/>
            </a:ln>
            <a:effectLst>
              <a:outerShdw blurRad="254000" sx="96000" sy="96000" algn="ctr" rotWithShape="0">
                <a:schemeClr val="tx2">
                  <a:alpha val="78000"/>
                </a:schemeClr>
              </a:outerShdw>
            </a:effec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253C289-4A7D-4D58-A936-822A3BE226C5}"/>
                </a:ext>
              </a:extLst>
            </p:cNvPr>
            <p:cNvSpPr/>
            <p:nvPr/>
          </p:nvSpPr>
          <p:spPr>
            <a:xfrm>
              <a:off x="5958111" y="5872514"/>
              <a:ext cx="2781215" cy="61579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Devices/Users/Data/Apps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Microsoft OMS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038289-4BC7-494A-AB71-D191AFA594EA}"/>
              </a:ext>
            </a:extLst>
          </p:cNvPr>
          <p:cNvGrpSpPr/>
          <p:nvPr/>
        </p:nvGrpSpPr>
        <p:grpSpPr>
          <a:xfrm>
            <a:off x="6840948" y="3291830"/>
            <a:ext cx="1279910" cy="1734800"/>
            <a:chOff x="8598266" y="4135255"/>
            <a:chExt cx="1746120" cy="22187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99A62C-9FA5-45FE-9646-5E2196F89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5"/>
            <a:stretch/>
          </p:blipFill>
          <p:spPr>
            <a:xfrm>
              <a:off x="8698466" y="4135255"/>
              <a:ext cx="1645920" cy="1645920"/>
            </a:xfrm>
            <a:prstGeom prst="roundRect">
              <a:avLst>
                <a:gd name="adj" fmla="val 1998"/>
              </a:avLst>
            </a:prstGeom>
            <a:ln>
              <a:noFill/>
            </a:ln>
            <a:effectLst>
              <a:outerShdw blurRad="254000" sx="96000" sy="96000" algn="ctr" rotWithShape="0">
                <a:schemeClr val="tx2">
                  <a:alpha val="78000"/>
                </a:schemeClr>
              </a:outerShdw>
            </a:effec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D3B862-7A27-45F9-9019-743BF6232E6C}"/>
                </a:ext>
              </a:extLst>
            </p:cNvPr>
            <p:cNvSpPr/>
            <p:nvPr/>
          </p:nvSpPr>
          <p:spPr>
            <a:xfrm>
              <a:off x="8598266" y="5872514"/>
              <a:ext cx="1239442" cy="481478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Apps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Cloud app 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046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536" y="632899"/>
            <a:ext cx="3744416" cy="1714500"/>
          </a:xfrm>
        </p:spPr>
        <p:txBody>
          <a:bodyPr>
            <a:normAutofit/>
          </a:bodyPr>
          <a:lstStyle/>
          <a:p>
            <a:r>
              <a:rPr lang="da-DK" dirty="0"/>
              <a:t>ANNONCEMENT (</a:t>
            </a:r>
            <a:r>
              <a:rPr lang="da-DK" dirty="0" err="1"/>
              <a:t>Maybe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B248FDC-1558-4FE7-B4B9-3E325B239A7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5536" y="2626011"/>
            <a:ext cx="5616624" cy="7309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Microsoft 365 Security and Compliance</a:t>
            </a:r>
          </a:p>
        </p:txBody>
      </p:sp>
      <p:pic>
        <p:nvPicPr>
          <p:cNvPr id="1030" name="Picture 6" descr="Billedresultat for minions transparent background">
            <a:extLst>
              <a:ext uri="{FF2B5EF4-FFF2-40B4-BE49-F238E27FC236}">
                <a16:creationId xmlns:a16="http://schemas.microsoft.com/office/drawing/2014/main" id="{CEBA0673-36A4-43C9-9017-3AE92DD6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9532"/>
            <a:ext cx="4369668" cy="34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9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43B53B70-8926-46AD-9591-A09EC14220F3}"/>
              </a:ext>
            </a:extLst>
          </p:cNvPr>
          <p:cNvSpPr txBox="1">
            <a:spLocks/>
          </p:cNvSpPr>
          <p:nvPr/>
        </p:nvSpPr>
        <p:spPr>
          <a:xfrm>
            <a:off x="780768" y="195486"/>
            <a:ext cx="6959584" cy="2952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Protect the Front Door: Get started with Identity Protection and Azure MFA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D7D8BE4-59CF-4F55-959D-C0D2CF82144F}"/>
              </a:ext>
            </a:extLst>
          </p:cNvPr>
          <p:cNvSpPr txBox="1">
            <a:spLocks/>
          </p:cNvSpPr>
          <p:nvPr/>
        </p:nvSpPr>
        <p:spPr>
          <a:xfrm>
            <a:off x="755575" y="3291830"/>
            <a:ext cx="7302551" cy="11521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Ronni Pedersen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Microsoft MVP: Enterprise Mobility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APENTO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C8E84107-44E2-481C-9379-71AC0E3F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89095"/>
            <a:ext cx="457241" cy="34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1189AB-A905-42D4-B00C-4B3DC2EC1784}"/>
              </a:ext>
            </a:extLst>
          </p:cNvPr>
          <p:cNvSpPr txBox="1"/>
          <p:nvPr/>
        </p:nvSpPr>
        <p:spPr>
          <a:xfrm>
            <a:off x="755575" y="4371950"/>
            <a:ext cx="345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ronnipedersen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2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9512-80B8-4543-AAB8-FDE12D66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365 Security Center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6BA4C-FD4B-4007-B6B4-EA72CF653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9927"/>
            <a:ext cx="4216172" cy="282297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Visibility</a:t>
            </a:r>
            <a:br>
              <a:rPr lang="en-US" dirty="0"/>
            </a:br>
            <a:r>
              <a:rPr lang="en-US" dirty="0"/>
              <a:t>Understand the security state and risks across resources.</a:t>
            </a:r>
          </a:p>
          <a:p>
            <a:r>
              <a:rPr lang="en-US" b="1" dirty="0"/>
              <a:t>Control</a:t>
            </a:r>
            <a:br>
              <a:rPr lang="en-US" dirty="0"/>
            </a:br>
            <a:r>
              <a:rPr lang="en-US" dirty="0"/>
              <a:t>Define consistent security policies and enable controls.</a:t>
            </a:r>
          </a:p>
          <a:p>
            <a:r>
              <a:rPr lang="en-US" b="1" dirty="0"/>
              <a:t>Guidance</a:t>
            </a:r>
            <a:br>
              <a:rPr lang="en-US" dirty="0"/>
            </a:br>
            <a:r>
              <a:rPr lang="en-US" dirty="0"/>
              <a:t>Elevate security through built-in intelligence and recommendations.</a:t>
            </a:r>
          </a:p>
          <a:p>
            <a:endParaRPr lang="en-US" dirty="0"/>
          </a:p>
        </p:txBody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FFAFC72-1825-4726-9EAC-262D6554B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802" y="1707654"/>
            <a:ext cx="4216172" cy="2315092"/>
          </a:xfrm>
          <a:prstGeom prst="rect">
            <a:avLst/>
          </a:prstGeom>
        </p:spPr>
      </p:pic>
      <p:pic>
        <p:nvPicPr>
          <p:cNvPr id="12" name="Picture 4" descr="Image result for twitter logo">
            <a:extLst>
              <a:ext uri="{FF2B5EF4-FFF2-40B4-BE49-F238E27FC236}">
                <a16:creationId xmlns:a16="http://schemas.microsoft.com/office/drawing/2014/main" id="{93B29902-FF4B-45E5-8DD1-916A12018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33C0F78-3A2E-4F1A-9118-0E8681D424A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B30E08-30D0-41DA-945A-181CB91689F5}"/>
              </a:ext>
            </a:extLst>
          </p:cNvPr>
          <p:cNvSpPr txBox="1"/>
          <p:nvPr/>
        </p:nvSpPr>
        <p:spPr>
          <a:xfrm>
            <a:off x="2987824" y="447255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https://security.microsoft.com/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0F283E-D4C3-4F6B-BB6B-F6D30DE56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268663"/>
            <a:ext cx="1197385" cy="12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9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9512-80B8-4543-AAB8-FDE12D66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365 Compliance Center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6BA4C-FD4B-4007-B6B4-EA72CF653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69927"/>
            <a:ext cx="4114801" cy="282297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Assess</a:t>
            </a:r>
            <a:br>
              <a:rPr lang="en-US" b="1" dirty="0"/>
            </a:br>
            <a:r>
              <a:rPr lang="en-US" dirty="0"/>
              <a:t>Perform ongoing risk assessments with a compliance score across Microsoft Cloud services.</a:t>
            </a:r>
          </a:p>
          <a:p>
            <a:r>
              <a:rPr lang="en-US" b="1" dirty="0"/>
              <a:t>Protect</a:t>
            </a:r>
            <a:br>
              <a:rPr lang="en-US" dirty="0"/>
            </a:br>
            <a:r>
              <a:rPr lang="en-US" dirty="0"/>
              <a:t>Automatically classify and protect sensitive data across devices, apps and cloud services.</a:t>
            </a:r>
          </a:p>
          <a:p>
            <a:r>
              <a:rPr lang="en-US" b="1" dirty="0"/>
              <a:t>Respond</a:t>
            </a:r>
            <a:br>
              <a:rPr lang="en-US" dirty="0"/>
            </a:br>
            <a:r>
              <a:rPr lang="en-US" dirty="0"/>
              <a:t>Efficiently respond to regulatory requests leveraging AI to find the right most relevant data.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12" name="Picture 4" descr="Image result for twitter logo">
            <a:extLst>
              <a:ext uri="{FF2B5EF4-FFF2-40B4-BE49-F238E27FC236}">
                <a16:creationId xmlns:a16="http://schemas.microsoft.com/office/drawing/2014/main" id="{93B29902-FF4B-45E5-8DD1-916A12018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33C0F78-3A2E-4F1A-9118-0E8681D424A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910C4B-6B2C-49AA-B190-3C05B694F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968" y="1659988"/>
            <a:ext cx="4248472" cy="2332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EFA18-B6F5-4BE0-8D68-54D0A2CE7C69}"/>
              </a:ext>
            </a:extLst>
          </p:cNvPr>
          <p:cNvSpPr txBox="1"/>
          <p:nvPr/>
        </p:nvSpPr>
        <p:spPr>
          <a:xfrm>
            <a:off x="2987824" y="4472556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https://compliance.microsoft.com/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95AA0-E66B-49F6-AAD2-1A8AB052C7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93" y="171973"/>
            <a:ext cx="1313824" cy="1318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598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536" y="632899"/>
            <a:ext cx="2400300" cy="17145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B248FDC-1558-4FE7-B4B9-3E325B239A7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5536" y="2626011"/>
            <a:ext cx="5616624" cy="7309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Microsoft Secure Score</a:t>
            </a:r>
          </a:p>
        </p:txBody>
      </p:sp>
      <p:pic>
        <p:nvPicPr>
          <p:cNvPr id="1030" name="Picture 6" descr="Billedresultat for minions transparent background">
            <a:extLst>
              <a:ext uri="{FF2B5EF4-FFF2-40B4-BE49-F238E27FC236}">
                <a16:creationId xmlns:a16="http://schemas.microsoft.com/office/drawing/2014/main" id="{CEBA0673-36A4-43C9-9017-3AE92DD6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9532"/>
            <a:ext cx="4369668" cy="34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98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9487-23F3-4434-95C1-D7931609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Office 365 Secure Score:</a:t>
            </a:r>
            <a:br>
              <a:rPr lang="en-US" dirty="0"/>
            </a:br>
            <a:r>
              <a:rPr lang="en-US" dirty="0"/>
              <a:t>- Mailbox Auditing in Office 365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96E9-D432-4591-A841-AC2A6D1DC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Step 1: Connect to Exchange Online</a:t>
            </a:r>
          </a:p>
          <a:p>
            <a:r>
              <a:rPr lang="en-US" dirty="0"/>
              <a:t>Step 2: Get the current state of audit logging</a:t>
            </a:r>
          </a:p>
          <a:p>
            <a:r>
              <a:rPr lang="en-US" dirty="0"/>
              <a:t>Step 3: Enable mailbox audit logging</a:t>
            </a:r>
          </a:p>
          <a:p>
            <a:r>
              <a:rPr lang="en-US" dirty="0"/>
              <a:t>Step 4: Set the age limit for mailbox audit logging</a:t>
            </a:r>
          </a:p>
          <a:p>
            <a:r>
              <a:rPr lang="en-US" dirty="0"/>
              <a:t>Step 5: Automate the process using Azure Automation</a:t>
            </a:r>
          </a:p>
          <a:p>
            <a:endParaRPr lang="da-DK" dirty="0"/>
          </a:p>
          <a:p>
            <a:r>
              <a:rPr lang="en-US" dirty="0">
                <a:hlinkClick r:id="rId2"/>
              </a:rPr>
              <a:t>https://www.ronnipedersen.com/2017/07/29/automate-mailbox-auditing-office-365/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4209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AD Privileged Identity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Protect the keys to your kingdom</a:t>
            </a:r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022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FF0B-CFE5-459A-9A86-107C23196C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5781"/>
            <a:ext cx="9144000" cy="7667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Azure AD Privileged Identity Management</a:t>
            </a:r>
            <a:endParaRPr lang="da-DK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3712A51-9C16-47FA-85C6-572ACAFFF0C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0" y="1546137"/>
            <a:ext cx="1831181" cy="131087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9EBD1-A06B-4761-9775-5F40BAE2B4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5" b="95223" l="9982" r="89837">
                        <a14:foregroundMark x1="50998" y1="7325" x2="50998" y2="7325"/>
                        <a14:foregroundMark x1="63158" y1="95223" x2="63158" y2="95223"/>
                        <a14:foregroundMark x1="50998" y1="5096" x2="50998" y2="5096"/>
                        <a14:foregroundMark x1="51361" y1="3185" x2="51361" y2="3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84" y="3147116"/>
            <a:ext cx="2091444" cy="119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93EA1-7E88-463E-9645-4199E2552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3" y="1686219"/>
            <a:ext cx="4257675" cy="2921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3D106-AF8C-43BF-84C9-CBE9621B1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209" b="94776" l="9796" r="99184">
                        <a14:foregroundMark x1="54286" y1="8582" x2="54286" y2="8582"/>
                        <a14:foregroundMark x1="95510" y1="56716" x2="95510" y2="56716"/>
                        <a14:foregroundMark x1="97551" y1="88433" x2="97551" y2="88433"/>
                        <a14:foregroundMark x1="99184" y1="94776" x2="99184" y2="94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782" y="1292840"/>
            <a:ext cx="1750219" cy="1914525"/>
          </a:xfrm>
          <a:prstGeom prst="rect">
            <a:avLst/>
          </a:prstGeom>
        </p:spPr>
      </p:pic>
      <p:pic>
        <p:nvPicPr>
          <p:cNvPr id="8" name="Picture 4" descr="Image result for twitter logo">
            <a:extLst>
              <a:ext uri="{FF2B5EF4-FFF2-40B4-BE49-F238E27FC236}">
                <a16:creationId xmlns:a16="http://schemas.microsoft.com/office/drawing/2014/main" id="{9182643E-498E-492D-8F4E-4A2DD820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64AE33C-1D80-4DEB-A88F-9A52A06ECB5F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556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A9D87-A843-468B-9666-1DB5525A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administration is like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A93A2-251D-422C-979C-96041450B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24" y="1622327"/>
            <a:ext cx="3898776" cy="2822972"/>
          </a:xfrm>
        </p:spPr>
        <p:txBody>
          <a:bodyPr/>
          <a:lstStyle/>
          <a:p>
            <a:r>
              <a:rPr lang="en-US" dirty="0"/>
              <a:t>With PIM</a:t>
            </a:r>
            <a:endParaRPr lang="LID4096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FB44B8-F516-400D-B29C-37CEC23400C2}"/>
              </a:ext>
            </a:extLst>
          </p:cNvPr>
          <p:cNvSpPr txBox="1">
            <a:spLocks/>
          </p:cNvSpPr>
          <p:nvPr/>
        </p:nvSpPr>
        <p:spPr>
          <a:xfrm>
            <a:off x="609600" y="1622327"/>
            <a:ext cx="39624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Without PIM</a:t>
            </a:r>
            <a:endParaRPr lang="LID4096" dirty="0"/>
          </a:p>
        </p:txBody>
      </p:sp>
      <p:pic>
        <p:nvPicPr>
          <p:cNvPr id="5" name="Picture 4" descr="A close up of a speaker&#10;&#10;Description generated with high confidence">
            <a:extLst>
              <a:ext uri="{FF2B5EF4-FFF2-40B4-BE49-F238E27FC236}">
                <a16:creationId xmlns:a16="http://schemas.microsoft.com/office/drawing/2014/main" id="{AF62E974-D4C1-48DF-817D-A9D432923F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0" r="20495"/>
          <a:stretch/>
        </p:blipFill>
        <p:spPr>
          <a:xfrm>
            <a:off x="4860032" y="2139701"/>
            <a:ext cx="2880320" cy="2209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71F1CB-6183-4E75-8935-DC8C0A0A1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39700"/>
            <a:ext cx="3312716" cy="2209555"/>
          </a:xfrm>
          <a:prstGeom prst="rect">
            <a:avLst/>
          </a:prstGeom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E81C1C01-9B68-4C63-AE2D-30F8014C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ABF0C2E-F83E-4ACF-B897-45D3E4B0FC8B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91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>
            <a:extLst>
              <a:ext uri="{FF2B5EF4-FFF2-40B4-BE49-F238E27FC236}">
                <a16:creationId xmlns:a16="http://schemas.microsoft.com/office/drawing/2014/main" id="{5E703860-5C51-48C8-9402-412E88A8CB50}"/>
              </a:ext>
            </a:extLst>
          </p:cNvPr>
          <p:cNvSpPr txBox="1">
            <a:spLocks/>
          </p:cNvSpPr>
          <p:nvPr/>
        </p:nvSpPr>
        <p:spPr>
          <a:xfrm>
            <a:off x="1856156" y="4258541"/>
            <a:ext cx="5535627" cy="1769919"/>
          </a:xfrm>
          <a:prstGeom prst="rect">
            <a:avLst/>
          </a:prstGeom>
        </p:spPr>
        <p:txBody>
          <a:bodyPr vert="horz" wrap="square" lIns="109728" tIns="68580" rIns="109728" bIns="6858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167640" indent="-167640" algn="ctr" defTabSz="685644">
              <a:defRPr/>
            </a:pPr>
            <a:r>
              <a:rPr lang="en-US" sz="1800" spc="-7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Protect and control privileged access to your organization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D5025DA-D827-45A4-9E58-BB0B6A580124}"/>
              </a:ext>
            </a:extLst>
          </p:cNvPr>
          <p:cNvGrpSpPr/>
          <p:nvPr/>
        </p:nvGrpSpPr>
        <p:grpSpPr>
          <a:xfrm>
            <a:off x="254941" y="1727021"/>
            <a:ext cx="1983695" cy="2015874"/>
            <a:chOff x="3470124" y="3060251"/>
            <a:chExt cx="2644926" cy="268783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F81234E-A714-40A7-B607-EE9C2B835DF5}"/>
                </a:ext>
              </a:extLst>
            </p:cNvPr>
            <p:cNvGrpSpPr/>
            <p:nvPr/>
          </p:nvGrpSpPr>
          <p:grpSpPr>
            <a:xfrm>
              <a:off x="4024637" y="3060251"/>
              <a:ext cx="1613535" cy="1616992"/>
              <a:chOff x="788560" y="2041126"/>
              <a:chExt cx="1613535" cy="1616992"/>
            </a:xfrm>
          </p:grpSpPr>
          <p:sp>
            <p:nvSpPr>
              <p:cNvPr id="31" name="object 60">
                <a:extLst>
                  <a:ext uri="{FF2B5EF4-FFF2-40B4-BE49-F238E27FC236}">
                    <a16:creationId xmlns:a16="http://schemas.microsoft.com/office/drawing/2014/main" id="{7918B3A6-7741-4D9C-AF95-0CDBB687013F}"/>
                  </a:ext>
                </a:extLst>
              </p:cNvPr>
              <p:cNvSpPr/>
              <p:nvPr/>
            </p:nvSpPr>
            <p:spPr>
              <a:xfrm>
                <a:off x="788560" y="2041126"/>
                <a:ext cx="1613535" cy="1616992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noFill/>
              <a:ln>
                <a:solidFill>
                  <a:schemeClr val="accent3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defTabSz="467579">
                  <a:defRPr/>
                </a:pPr>
                <a:endParaRPr sz="92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2" name="object 60">
                <a:extLst>
                  <a:ext uri="{FF2B5EF4-FFF2-40B4-BE49-F238E27FC236}">
                    <a16:creationId xmlns:a16="http://schemas.microsoft.com/office/drawing/2014/main" id="{17EA6F78-12DA-488E-9ECB-C3EBD55355F3}"/>
                  </a:ext>
                </a:extLst>
              </p:cNvPr>
              <p:cNvSpPr/>
              <p:nvPr/>
            </p:nvSpPr>
            <p:spPr>
              <a:xfrm>
                <a:off x="928707" y="2181444"/>
                <a:ext cx="1333500" cy="1336357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pPr defTabSz="467579">
                  <a:defRPr/>
                </a:pPr>
                <a:endParaRPr sz="92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9C623A6-9FAD-4CE7-ABD4-3F9D8EDD6684}"/>
                </a:ext>
              </a:extLst>
            </p:cNvPr>
            <p:cNvSpPr/>
            <p:nvPr/>
          </p:nvSpPr>
          <p:spPr bwMode="auto">
            <a:xfrm>
              <a:off x="3470124" y="4833813"/>
              <a:ext cx="2644926" cy="91427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70" tIns="34973" rIns="6857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167640" indent="-167640" algn="ctr" defTabSz="685800">
                <a:defRPr/>
              </a:pPr>
              <a:r>
                <a:rPr lang="en-US" sz="1500" dirty="0">
                  <a:solidFill>
                    <a:srgbClr val="353535"/>
                  </a:solidFill>
                  <a:latin typeface="Segoe UI Semilight"/>
                </a:rPr>
                <a:t>Just in Time</a:t>
              </a:r>
            </a:p>
            <a:p>
              <a:pPr marL="167640" indent="-167640" algn="ctr" defTabSz="685800">
                <a:defRPr/>
              </a:pPr>
              <a:r>
                <a:rPr lang="en-US" sz="1500" dirty="0">
                  <a:solidFill>
                    <a:srgbClr val="353535"/>
                  </a:solidFill>
                  <a:latin typeface="Segoe UI Semilight"/>
                </a:rPr>
                <a:t>Access</a:t>
              </a:r>
              <a:endParaRPr lang="en-US" sz="1500" dirty="0">
                <a:solidFill>
                  <a:srgbClr val="353535"/>
                </a:solidFill>
                <a:latin typeface="Segoe UI Semilight"/>
                <a:cs typeface="Segoe UI Light"/>
              </a:endParaRPr>
            </a:p>
          </p:txBody>
        </p: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E25AD360-F452-4325-8B04-B1D16C13C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24602" y="3534054"/>
              <a:ext cx="613604" cy="669386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65EF18-E97A-4DDF-B19C-D3FFEFA8877A}"/>
              </a:ext>
            </a:extLst>
          </p:cNvPr>
          <p:cNvGrpSpPr/>
          <p:nvPr/>
        </p:nvGrpSpPr>
        <p:grpSpPr>
          <a:xfrm>
            <a:off x="6957127" y="1717001"/>
            <a:ext cx="1699019" cy="2025895"/>
            <a:chOff x="9276168" y="2289334"/>
            <a:chExt cx="2265359" cy="270119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921042-E903-441F-A303-16D7BFDB11B1}"/>
                </a:ext>
              </a:extLst>
            </p:cNvPr>
            <p:cNvGrpSpPr/>
            <p:nvPr/>
          </p:nvGrpSpPr>
          <p:grpSpPr>
            <a:xfrm>
              <a:off x="9597757" y="2289334"/>
              <a:ext cx="1613535" cy="1616992"/>
              <a:chOff x="6497289" y="2041126"/>
              <a:chExt cx="1613535" cy="1616992"/>
            </a:xfrm>
          </p:grpSpPr>
          <p:sp>
            <p:nvSpPr>
              <p:cNvPr id="47" name="object 60">
                <a:extLst>
                  <a:ext uri="{FF2B5EF4-FFF2-40B4-BE49-F238E27FC236}">
                    <a16:creationId xmlns:a16="http://schemas.microsoft.com/office/drawing/2014/main" id="{A475B90C-77C7-4173-A57B-0347613815EE}"/>
                  </a:ext>
                </a:extLst>
              </p:cNvPr>
              <p:cNvSpPr/>
              <p:nvPr/>
            </p:nvSpPr>
            <p:spPr>
              <a:xfrm>
                <a:off x="6497289" y="2041126"/>
                <a:ext cx="1613535" cy="1616992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noFill/>
              <a:ln>
                <a:solidFill>
                  <a:schemeClr val="accent3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defTabSz="467579">
                  <a:defRPr/>
                </a:pPr>
                <a:endParaRPr sz="92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8" name="object 60">
                <a:extLst>
                  <a:ext uri="{FF2B5EF4-FFF2-40B4-BE49-F238E27FC236}">
                    <a16:creationId xmlns:a16="http://schemas.microsoft.com/office/drawing/2014/main" id="{AFC8C066-BFF5-4D6B-865C-BCAA777F181A}"/>
                  </a:ext>
                </a:extLst>
              </p:cNvPr>
              <p:cNvSpPr/>
              <p:nvPr/>
            </p:nvSpPr>
            <p:spPr>
              <a:xfrm>
                <a:off x="6637436" y="2181444"/>
                <a:ext cx="1333500" cy="1336357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pPr defTabSz="467579">
                  <a:defRPr/>
                </a:pPr>
                <a:endParaRPr sz="92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72296FB-A2D2-456D-B453-4E554E427CE3}"/>
                </a:ext>
              </a:extLst>
            </p:cNvPr>
            <p:cNvSpPr/>
            <p:nvPr/>
          </p:nvSpPr>
          <p:spPr bwMode="auto">
            <a:xfrm>
              <a:off x="9276168" y="4076257"/>
              <a:ext cx="2265359" cy="91427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70" tIns="34973" rIns="6857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167640" indent="-167640" algn="ctr" defTabSz="685800">
                <a:defRPr/>
              </a:pPr>
              <a:r>
                <a:rPr lang="en-US" sz="1500">
                  <a:solidFill>
                    <a:srgbClr val="353535"/>
                  </a:solidFill>
                  <a:latin typeface="Segoe UI Semilight"/>
                </a:rPr>
                <a:t>Audit-ready</a:t>
              </a:r>
              <a:endParaRPr lang="en-US" sz="1500">
                <a:solidFill>
                  <a:srgbClr val="353535"/>
                </a:solidFill>
                <a:latin typeface="Segoe UI Semilight"/>
                <a:cs typeface="Segoe UI Light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FE21AA94-E6B9-4011-9454-61BF21C64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08132" y="2865157"/>
              <a:ext cx="801430" cy="46534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3C5863-53FB-481F-8C11-DC8CAD21D03E}"/>
              </a:ext>
            </a:extLst>
          </p:cNvPr>
          <p:cNvGrpSpPr/>
          <p:nvPr/>
        </p:nvGrpSpPr>
        <p:grpSpPr>
          <a:xfrm>
            <a:off x="2600023" y="1727021"/>
            <a:ext cx="1699019" cy="2015874"/>
            <a:chOff x="975063" y="3060251"/>
            <a:chExt cx="2265359" cy="2687832"/>
          </a:xfrm>
        </p:grpSpPr>
        <p:sp>
          <p:nvSpPr>
            <p:cNvPr id="50" name="object 60">
              <a:extLst>
                <a:ext uri="{FF2B5EF4-FFF2-40B4-BE49-F238E27FC236}">
                  <a16:creationId xmlns:a16="http://schemas.microsoft.com/office/drawing/2014/main" id="{9447EB33-8D4B-488A-82F1-FFC12E125F30}"/>
                </a:ext>
              </a:extLst>
            </p:cNvPr>
            <p:cNvSpPr/>
            <p:nvPr/>
          </p:nvSpPr>
          <p:spPr>
            <a:xfrm>
              <a:off x="1307539" y="3060251"/>
              <a:ext cx="1613535" cy="1616992"/>
            </a:xfrm>
            <a:custGeom>
              <a:avLst/>
              <a:gdLst/>
              <a:ahLst/>
              <a:cxnLst/>
              <a:rect l="l" t="t" r="r" b="b"/>
              <a:pathLst>
                <a:path w="1778000" h="1781810">
                  <a:moveTo>
                    <a:pt x="889000" y="0"/>
                  </a:moveTo>
                  <a:lnTo>
                    <a:pt x="816088" y="2953"/>
                  </a:lnTo>
                  <a:lnTo>
                    <a:pt x="744799" y="11659"/>
                  </a:lnTo>
                  <a:lnTo>
                    <a:pt x="675362" y="25890"/>
                  </a:lnTo>
                  <a:lnTo>
                    <a:pt x="608006" y="45415"/>
                  </a:lnTo>
                  <a:lnTo>
                    <a:pt x="542960" y="70006"/>
                  </a:lnTo>
                  <a:lnTo>
                    <a:pt x="480452" y="99433"/>
                  </a:lnTo>
                  <a:lnTo>
                    <a:pt x="420712" y="133468"/>
                  </a:lnTo>
                  <a:lnTo>
                    <a:pt x="363967" y="171879"/>
                  </a:lnTo>
                  <a:lnTo>
                    <a:pt x="310447" y="214440"/>
                  </a:lnTo>
                  <a:lnTo>
                    <a:pt x="260381" y="260919"/>
                  </a:lnTo>
                  <a:lnTo>
                    <a:pt x="213997" y="311089"/>
                  </a:lnTo>
                  <a:lnTo>
                    <a:pt x="171525" y="364719"/>
                  </a:lnTo>
                  <a:lnTo>
                    <a:pt x="133192" y="421580"/>
                  </a:lnTo>
                  <a:lnTo>
                    <a:pt x="99228" y="481444"/>
                  </a:lnTo>
                  <a:lnTo>
                    <a:pt x="69861" y="544080"/>
                  </a:lnTo>
                  <a:lnTo>
                    <a:pt x="45321" y="609260"/>
                  </a:lnTo>
                  <a:lnTo>
                    <a:pt x="25836" y="676754"/>
                  </a:lnTo>
                  <a:lnTo>
                    <a:pt x="11635" y="746333"/>
                  </a:lnTo>
                  <a:lnTo>
                    <a:pt x="2947" y="817767"/>
                  </a:lnTo>
                  <a:lnTo>
                    <a:pt x="0" y="890828"/>
                  </a:lnTo>
                  <a:lnTo>
                    <a:pt x="2947" y="963888"/>
                  </a:lnTo>
                  <a:lnTo>
                    <a:pt x="11635" y="1035321"/>
                  </a:lnTo>
                  <a:lnTo>
                    <a:pt x="25836" y="1104899"/>
                  </a:lnTo>
                  <a:lnTo>
                    <a:pt x="45321" y="1172392"/>
                  </a:lnTo>
                  <a:lnTo>
                    <a:pt x="69861" y="1237571"/>
                  </a:lnTo>
                  <a:lnTo>
                    <a:pt x="99228" y="1300207"/>
                  </a:lnTo>
                  <a:lnTo>
                    <a:pt x="133192" y="1360071"/>
                  </a:lnTo>
                  <a:lnTo>
                    <a:pt x="171525" y="1416932"/>
                  </a:lnTo>
                  <a:lnTo>
                    <a:pt x="213997" y="1470563"/>
                  </a:lnTo>
                  <a:lnTo>
                    <a:pt x="260381" y="1520732"/>
                  </a:lnTo>
                  <a:lnTo>
                    <a:pt x="310447" y="1567212"/>
                  </a:lnTo>
                  <a:lnTo>
                    <a:pt x="363967" y="1609773"/>
                  </a:lnTo>
                  <a:lnTo>
                    <a:pt x="420712" y="1648186"/>
                  </a:lnTo>
                  <a:lnTo>
                    <a:pt x="480452" y="1682221"/>
                  </a:lnTo>
                  <a:lnTo>
                    <a:pt x="542960" y="1711649"/>
                  </a:lnTo>
                  <a:lnTo>
                    <a:pt x="608006" y="1736240"/>
                  </a:lnTo>
                  <a:lnTo>
                    <a:pt x="675362" y="1755766"/>
                  </a:lnTo>
                  <a:lnTo>
                    <a:pt x="744799" y="1769997"/>
                  </a:lnTo>
                  <a:lnTo>
                    <a:pt x="816088" y="1778704"/>
                  </a:lnTo>
                  <a:lnTo>
                    <a:pt x="889000" y="1781657"/>
                  </a:lnTo>
                  <a:lnTo>
                    <a:pt x="961911" y="1778704"/>
                  </a:lnTo>
                  <a:lnTo>
                    <a:pt x="1033200" y="1769997"/>
                  </a:lnTo>
                  <a:lnTo>
                    <a:pt x="1102637" y="1755766"/>
                  </a:lnTo>
                  <a:lnTo>
                    <a:pt x="1169993" y="1736240"/>
                  </a:lnTo>
                  <a:lnTo>
                    <a:pt x="1235039" y="1711649"/>
                  </a:lnTo>
                  <a:lnTo>
                    <a:pt x="1297547" y="1682221"/>
                  </a:lnTo>
                  <a:lnTo>
                    <a:pt x="1357287" y="1648186"/>
                  </a:lnTo>
                  <a:lnTo>
                    <a:pt x="1414032" y="1609773"/>
                  </a:lnTo>
                  <a:lnTo>
                    <a:pt x="1467552" y="1567212"/>
                  </a:lnTo>
                  <a:lnTo>
                    <a:pt x="1517618" y="1520732"/>
                  </a:lnTo>
                  <a:lnTo>
                    <a:pt x="1564002" y="1470563"/>
                  </a:lnTo>
                  <a:lnTo>
                    <a:pt x="1606474" y="1416932"/>
                  </a:lnTo>
                  <a:lnTo>
                    <a:pt x="1644807" y="1360071"/>
                  </a:lnTo>
                  <a:lnTo>
                    <a:pt x="1678771" y="1300207"/>
                  </a:lnTo>
                  <a:lnTo>
                    <a:pt x="1708138" y="1237571"/>
                  </a:lnTo>
                  <a:lnTo>
                    <a:pt x="1732678" y="1172392"/>
                  </a:lnTo>
                  <a:lnTo>
                    <a:pt x="1752163" y="1104899"/>
                  </a:lnTo>
                  <a:lnTo>
                    <a:pt x="1766364" y="1035321"/>
                  </a:lnTo>
                  <a:lnTo>
                    <a:pt x="1775052" y="963888"/>
                  </a:lnTo>
                  <a:lnTo>
                    <a:pt x="1778000" y="890828"/>
                  </a:lnTo>
                  <a:lnTo>
                    <a:pt x="1775052" y="817767"/>
                  </a:lnTo>
                  <a:lnTo>
                    <a:pt x="1766364" y="746333"/>
                  </a:lnTo>
                  <a:lnTo>
                    <a:pt x="1752163" y="676754"/>
                  </a:lnTo>
                  <a:lnTo>
                    <a:pt x="1732678" y="609260"/>
                  </a:lnTo>
                  <a:lnTo>
                    <a:pt x="1708138" y="544080"/>
                  </a:lnTo>
                  <a:lnTo>
                    <a:pt x="1678771" y="481444"/>
                  </a:lnTo>
                  <a:lnTo>
                    <a:pt x="1644807" y="421580"/>
                  </a:lnTo>
                  <a:lnTo>
                    <a:pt x="1606474" y="364719"/>
                  </a:lnTo>
                  <a:lnTo>
                    <a:pt x="1564002" y="311089"/>
                  </a:lnTo>
                  <a:lnTo>
                    <a:pt x="1517618" y="260919"/>
                  </a:lnTo>
                  <a:lnTo>
                    <a:pt x="1467552" y="214440"/>
                  </a:lnTo>
                  <a:lnTo>
                    <a:pt x="1414032" y="171879"/>
                  </a:lnTo>
                  <a:lnTo>
                    <a:pt x="1357287" y="133468"/>
                  </a:lnTo>
                  <a:lnTo>
                    <a:pt x="1297547" y="99433"/>
                  </a:lnTo>
                  <a:lnTo>
                    <a:pt x="1235039" y="70006"/>
                  </a:lnTo>
                  <a:lnTo>
                    <a:pt x="1169993" y="45415"/>
                  </a:lnTo>
                  <a:lnTo>
                    <a:pt x="1102637" y="25890"/>
                  </a:lnTo>
                  <a:lnTo>
                    <a:pt x="1033200" y="11659"/>
                  </a:lnTo>
                  <a:lnTo>
                    <a:pt x="961911" y="2953"/>
                  </a:lnTo>
                  <a:lnTo>
                    <a:pt x="889000" y="0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  <a:prstDash val="dash"/>
            </a:ln>
          </p:spPr>
          <p:txBody>
            <a:bodyPr wrap="square" lIns="0" tIns="0" rIns="0" bIns="0" rtlCol="0"/>
            <a:lstStyle/>
            <a:p>
              <a:pPr defTabSz="467579">
                <a:defRPr/>
              </a:pPr>
              <a:endParaRPr sz="92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1" name="object 60">
              <a:extLst>
                <a:ext uri="{FF2B5EF4-FFF2-40B4-BE49-F238E27FC236}">
                  <a16:creationId xmlns:a16="http://schemas.microsoft.com/office/drawing/2014/main" id="{8EFC5E26-5549-4AC8-A3BF-02FE4C21BED5}"/>
                </a:ext>
              </a:extLst>
            </p:cNvPr>
            <p:cNvSpPr/>
            <p:nvPr/>
          </p:nvSpPr>
          <p:spPr>
            <a:xfrm>
              <a:off x="1454368" y="3207396"/>
              <a:ext cx="1319875" cy="1322702"/>
            </a:xfrm>
            <a:custGeom>
              <a:avLst/>
              <a:gdLst/>
              <a:ahLst/>
              <a:cxnLst/>
              <a:rect l="l" t="t" r="r" b="b"/>
              <a:pathLst>
                <a:path w="1778000" h="1781810">
                  <a:moveTo>
                    <a:pt x="889000" y="0"/>
                  </a:moveTo>
                  <a:lnTo>
                    <a:pt x="816088" y="2953"/>
                  </a:lnTo>
                  <a:lnTo>
                    <a:pt x="744799" y="11659"/>
                  </a:lnTo>
                  <a:lnTo>
                    <a:pt x="675362" y="25890"/>
                  </a:lnTo>
                  <a:lnTo>
                    <a:pt x="608006" y="45415"/>
                  </a:lnTo>
                  <a:lnTo>
                    <a:pt x="542960" y="70006"/>
                  </a:lnTo>
                  <a:lnTo>
                    <a:pt x="480452" y="99433"/>
                  </a:lnTo>
                  <a:lnTo>
                    <a:pt x="420712" y="133468"/>
                  </a:lnTo>
                  <a:lnTo>
                    <a:pt x="363967" y="171879"/>
                  </a:lnTo>
                  <a:lnTo>
                    <a:pt x="310447" y="214440"/>
                  </a:lnTo>
                  <a:lnTo>
                    <a:pt x="260381" y="260919"/>
                  </a:lnTo>
                  <a:lnTo>
                    <a:pt x="213997" y="311089"/>
                  </a:lnTo>
                  <a:lnTo>
                    <a:pt x="171525" y="364719"/>
                  </a:lnTo>
                  <a:lnTo>
                    <a:pt x="133192" y="421580"/>
                  </a:lnTo>
                  <a:lnTo>
                    <a:pt x="99228" y="481444"/>
                  </a:lnTo>
                  <a:lnTo>
                    <a:pt x="69861" y="544080"/>
                  </a:lnTo>
                  <a:lnTo>
                    <a:pt x="45321" y="609260"/>
                  </a:lnTo>
                  <a:lnTo>
                    <a:pt x="25836" y="676754"/>
                  </a:lnTo>
                  <a:lnTo>
                    <a:pt x="11635" y="746333"/>
                  </a:lnTo>
                  <a:lnTo>
                    <a:pt x="2947" y="817767"/>
                  </a:lnTo>
                  <a:lnTo>
                    <a:pt x="0" y="890828"/>
                  </a:lnTo>
                  <a:lnTo>
                    <a:pt x="2947" y="963888"/>
                  </a:lnTo>
                  <a:lnTo>
                    <a:pt x="11635" y="1035321"/>
                  </a:lnTo>
                  <a:lnTo>
                    <a:pt x="25836" y="1104899"/>
                  </a:lnTo>
                  <a:lnTo>
                    <a:pt x="45321" y="1172392"/>
                  </a:lnTo>
                  <a:lnTo>
                    <a:pt x="69861" y="1237571"/>
                  </a:lnTo>
                  <a:lnTo>
                    <a:pt x="99228" y="1300207"/>
                  </a:lnTo>
                  <a:lnTo>
                    <a:pt x="133192" y="1360071"/>
                  </a:lnTo>
                  <a:lnTo>
                    <a:pt x="171525" y="1416932"/>
                  </a:lnTo>
                  <a:lnTo>
                    <a:pt x="213997" y="1470563"/>
                  </a:lnTo>
                  <a:lnTo>
                    <a:pt x="260381" y="1520732"/>
                  </a:lnTo>
                  <a:lnTo>
                    <a:pt x="310447" y="1567212"/>
                  </a:lnTo>
                  <a:lnTo>
                    <a:pt x="363967" y="1609773"/>
                  </a:lnTo>
                  <a:lnTo>
                    <a:pt x="420712" y="1648186"/>
                  </a:lnTo>
                  <a:lnTo>
                    <a:pt x="480452" y="1682221"/>
                  </a:lnTo>
                  <a:lnTo>
                    <a:pt x="542960" y="1711649"/>
                  </a:lnTo>
                  <a:lnTo>
                    <a:pt x="608006" y="1736240"/>
                  </a:lnTo>
                  <a:lnTo>
                    <a:pt x="675362" y="1755766"/>
                  </a:lnTo>
                  <a:lnTo>
                    <a:pt x="744799" y="1769997"/>
                  </a:lnTo>
                  <a:lnTo>
                    <a:pt x="816088" y="1778704"/>
                  </a:lnTo>
                  <a:lnTo>
                    <a:pt x="889000" y="1781657"/>
                  </a:lnTo>
                  <a:lnTo>
                    <a:pt x="961911" y="1778704"/>
                  </a:lnTo>
                  <a:lnTo>
                    <a:pt x="1033200" y="1769997"/>
                  </a:lnTo>
                  <a:lnTo>
                    <a:pt x="1102637" y="1755766"/>
                  </a:lnTo>
                  <a:lnTo>
                    <a:pt x="1169993" y="1736240"/>
                  </a:lnTo>
                  <a:lnTo>
                    <a:pt x="1235039" y="1711649"/>
                  </a:lnTo>
                  <a:lnTo>
                    <a:pt x="1297547" y="1682221"/>
                  </a:lnTo>
                  <a:lnTo>
                    <a:pt x="1357287" y="1648186"/>
                  </a:lnTo>
                  <a:lnTo>
                    <a:pt x="1414032" y="1609773"/>
                  </a:lnTo>
                  <a:lnTo>
                    <a:pt x="1467552" y="1567212"/>
                  </a:lnTo>
                  <a:lnTo>
                    <a:pt x="1517618" y="1520732"/>
                  </a:lnTo>
                  <a:lnTo>
                    <a:pt x="1564002" y="1470563"/>
                  </a:lnTo>
                  <a:lnTo>
                    <a:pt x="1606474" y="1416932"/>
                  </a:lnTo>
                  <a:lnTo>
                    <a:pt x="1644807" y="1360071"/>
                  </a:lnTo>
                  <a:lnTo>
                    <a:pt x="1678771" y="1300207"/>
                  </a:lnTo>
                  <a:lnTo>
                    <a:pt x="1708138" y="1237571"/>
                  </a:lnTo>
                  <a:lnTo>
                    <a:pt x="1732678" y="1172392"/>
                  </a:lnTo>
                  <a:lnTo>
                    <a:pt x="1752163" y="1104899"/>
                  </a:lnTo>
                  <a:lnTo>
                    <a:pt x="1766364" y="1035321"/>
                  </a:lnTo>
                  <a:lnTo>
                    <a:pt x="1775052" y="963888"/>
                  </a:lnTo>
                  <a:lnTo>
                    <a:pt x="1778000" y="890828"/>
                  </a:lnTo>
                  <a:lnTo>
                    <a:pt x="1775052" y="817767"/>
                  </a:lnTo>
                  <a:lnTo>
                    <a:pt x="1766364" y="746333"/>
                  </a:lnTo>
                  <a:lnTo>
                    <a:pt x="1752163" y="676754"/>
                  </a:lnTo>
                  <a:lnTo>
                    <a:pt x="1732678" y="609260"/>
                  </a:lnTo>
                  <a:lnTo>
                    <a:pt x="1708138" y="544080"/>
                  </a:lnTo>
                  <a:lnTo>
                    <a:pt x="1678771" y="481444"/>
                  </a:lnTo>
                  <a:lnTo>
                    <a:pt x="1644807" y="421580"/>
                  </a:lnTo>
                  <a:lnTo>
                    <a:pt x="1606474" y="364719"/>
                  </a:lnTo>
                  <a:lnTo>
                    <a:pt x="1564002" y="311089"/>
                  </a:lnTo>
                  <a:lnTo>
                    <a:pt x="1517618" y="260919"/>
                  </a:lnTo>
                  <a:lnTo>
                    <a:pt x="1467552" y="214440"/>
                  </a:lnTo>
                  <a:lnTo>
                    <a:pt x="1414032" y="171879"/>
                  </a:lnTo>
                  <a:lnTo>
                    <a:pt x="1357287" y="133468"/>
                  </a:lnTo>
                  <a:lnTo>
                    <a:pt x="1297547" y="99433"/>
                  </a:lnTo>
                  <a:lnTo>
                    <a:pt x="1235039" y="70006"/>
                  </a:lnTo>
                  <a:lnTo>
                    <a:pt x="1169993" y="45415"/>
                  </a:lnTo>
                  <a:lnTo>
                    <a:pt x="1102637" y="25890"/>
                  </a:lnTo>
                  <a:lnTo>
                    <a:pt x="1033200" y="11659"/>
                  </a:lnTo>
                  <a:lnTo>
                    <a:pt x="961911" y="2953"/>
                  </a:lnTo>
                  <a:lnTo>
                    <a:pt x="88900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pPr defTabSz="467579">
                <a:defRPr/>
              </a:pPr>
              <a:endParaRPr sz="92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C79BECC-31C2-4FC0-A843-F34A81C2875F}"/>
                </a:ext>
              </a:extLst>
            </p:cNvPr>
            <p:cNvSpPr/>
            <p:nvPr/>
          </p:nvSpPr>
          <p:spPr bwMode="auto">
            <a:xfrm>
              <a:off x="975063" y="4833813"/>
              <a:ext cx="2265359" cy="91427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70" tIns="34973" rIns="6857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167640" indent="-167640" algn="ctr" defTabSz="685800">
                <a:defRPr/>
              </a:pPr>
              <a:r>
                <a:rPr lang="en-US" sz="1500" dirty="0">
                  <a:solidFill>
                    <a:srgbClr val="353535"/>
                  </a:solidFill>
                  <a:latin typeface="Segoe UI Semilight"/>
                </a:rPr>
                <a:t>Just Enough</a:t>
              </a:r>
            </a:p>
            <a:p>
              <a:pPr marL="167640" indent="-167640" algn="ctr" defTabSz="685800">
                <a:defRPr/>
              </a:pPr>
              <a:r>
                <a:rPr lang="en-US" sz="1500" dirty="0">
                  <a:solidFill>
                    <a:srgbClr val="353535"/>
                  </a:solidFill>
                  <a:latin typeface="Segoe UI Semilight"/>
                </a:rPr>
                <a:t>Access</a:t>
              </a:r>
              <a:endParaRPr lang="en-US" sz="1500" dirty="0">
                <a:solidFill>
                  <a:srgbClr val="353535"/>
                </a:solidFill>
                <a:latin typeface="Segoe UI Semilight"/>
                <a:cs typeface="Segoe UI Light"/>
              </a:endParaRP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ED6D43E5-ED55-4D1C-9F41-C9D78EB8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29678" y="3605301"/>
              <a:ext cx="745196" cy="564543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9F8FA8-B9D7-4052-8F54-AD910F09BB95}"/>
              </a:ext>
            </a:extLst>
          </p:cNvPr>
          <p:cNvGrpSpPr/>
          <p:nvPr/>
        </p:nvGrpSpPr>
        <p:grpSpPr>
          <a:xfrm>
            <a:off x="4758454" y="1727021"/>
            <a:ext cx="1983695" cy="2015874"/>
            <a:chOff x="6344605" y="2302695"/>
            <a:chExt cx="2644926" cy="268783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C0BF43E-169B-42CD-93FF-606AEF2EEB7E}"/>
                </a:ext>
              </a:extLst>
            </p:cNvPr>
            <p:cNvGrpSpPr/>
            <p:nvPr/>
          </p:nvGrpSpPr>
          <p:grpSpPr>
            <a:xfrm>
              <a:off x="6860301" y="2302695"/>
              <a:ext cx="1613535" cy="1616992"/>
              <a:chOff x="6497289" y="2041126"/>
              <a:chExt cx="1613535" cy="1616992"/>
            </a:xfrm>
          </p:grpSpPr>
          <p:sp>
            <p:nvSpPr>
              <p:cNvPr id="63" name="object 60">
                <a:extLst>
                  <a:ext uri="{FF2B5EF4-FFF2-40B4-BE49-F238E27FC236}">
                    <a16:creationId xmlns:a16="http://schemas.microsoft.com/office/drawing/2014/main" id="{CEC1D6BD-147C-4205-81AA-9D4A8580F2DA}"/>
                  </a:ext>
                </a:extLst>
              </p:cNvPr>
              <p:cNvSpPr/>
              <p:nvPr/>
            </p:nvSpPr>
            <p:spPr>
              <a:xfrm>
                <a:off x="6497289" y="2041126"/>
                <a:ext cx="1613535" cy="1616992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noFill/>
              <a:ln>
                <a:solidFill>
                  <a:schemeClr val="accent3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pPr defTabSz="467579">
                  <a:defRPr/>
                </a:pPr>
                <a:endParaRPr sz="92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64" name="object 60">
                <a:extLst>
                  <a:ext uri="{FF2B5EF4-FFF2-40B4-BE49-F238E27FC236}">
                    <a16:creationId xmlns:a16="http://schemas.microsoft.com/office/drawing/2014/main" id="{62D7D8BF-D636-43AB-894E-A9F30D2C0216}"/>
                  </a:ext>
                </a:extLst>
              </p:cNvPr>
              <p:cNvSpPr/>
              <p:nvPr/>
            </p:nvSpPr>
            <p:spPr>
              <a:xfrm>
                <a:off x="6637436" y="2181444"/>
                <a:ext cx="1333500" cy="1336357"/>
              </a:xfrm>
              <a:custGeom>
                <a:avLst/>
                <a:gdLst/>
                <a:ahLst/>
                <a:cxnLst/>
                <a:rect l="l" t="t" r="r" b="b"/>
                <a:pathLst>
                  <a:path w="1778000" h="1781810">
                    <a:moveTo>
                      <a:pt x="889000" y="0"/>
                    </a:moveTo>
                    <a:lnTo>
                      <a:pt x="816088" y="2953"/>
                    </a:lnTo>
                    <a:lnTo>
                      <a:pt x="744799" y="11659"/>
                    </a:lnTo>
                    <a:lnTo>
                      <a:pt x="675362" y="25890"/>
                    </a:lnTo>
                    <a:lnTo>
                      <a:pt x="608006" y="45415"/>
                    </a:lnTo>
                    <a:lnTo>
                      <a:pt x="542960" y="70006"/>
                    </a:lnTo>
                    <a:lnTo>
                      <a:pt x="480452" y="99433"/>
                    </a:lnTo>
                    <a:lnTo>
                      <a:pt x="420712" y="133468"/>
                    </a:lnTo>
                    <a:lnTo>
                      <a:pt x="363967" y="171879"/>
                    </a:lnTo>
                    <a:lnTo>
                      <a:pt x="310447" y="214440"/>
                    </a:lnTo>
                    <a:lnTo>
                      <a:pt x="260381" y="260919"/>
                    </a:lnTo>
                    <a:lnTo>
                      <a:pt x="213997" y="311089"/>
                    </a:lnTo>
                    <a:lnTo>
                      <a:pt x="171525" y="364719"/>
                    </a:lnTo>
                    <a:lnTo>
                      <a:pt x="133192" y="421580"/>
                    </a:lnTo>
                    <a:lnTo>
                      <a:pt x="99228" y="481444"/>
                    </a:lnTo>
                    <a:lnTo>
                      <a:pt x="69861" y="544080"/>
                    </a:lnTo>
                    <a:lnTo>
                      <a:pt x="45321" y="609260"/>
                    </a:lnTo>
                    <a:lnTo>
                      <a:pt x="25836" y="676754"/>
                    </a:lnTo>
                    <a:lnTo>
                      <a:pt x="11635" y="746333"/>
                    </a:lnTo>
                    <a:lnTo>
                      <a:pt x="2947" y="817767"/>
                    </a:lnTo>
                    <a:lnTo>
                      <a:pt x="0" y="890828"/>
                    </a:lnTo>
                    <a:lnTo>
                      <a:pt x="2947" y="963888"/>
                    </a:lnTo>
                    <a:lnTo>
                      <a:pt x="11635" y="1035321"/>
                    </a:lnTo>
                    <a:lnTo>
                      <a:pt x="25836" y="1104899"/>
                    </a:lnTo>
                    <a:lnTo>
                      <a:pt x="45321" y="1172392"/>
                    </a:lnTo>
                    <a:lnTo>
                      <a:pt x="69861" y="1237571"/>
                    </a:lnTo>
                    <a:lnTo>
                      <a:pt x="99228" y="1300207"/>
                    </a:lnTo>
                    <a:lnTo>
                      <a:pt x="133192" y="1360071"/>
                    </a:lnTo>
                    <a:lnTo>
                      <a:pt x="171525" y="1416932"/>
                    </a:lnTo>
                    <a:lnTo>
                      <a:pt x="213997" y="1470563"/>
                    </a:lnTo>
                    <a:lnTo>
                      <a:pt x="260381" y="1520732"/>
                    </a:lnTo>
                    <a:lnTo>
                      <a:pt x="310447" y="1567212"/>
                    </a:lnTo>
                    <a:lnTo>
                      <a:pt x="363967" y="1609773"/>
                    </a:lnTo>
                    <a:lnTo>
                      <a:pt x="420712" y="1648186"/>
                    </a:lnTo>
                    <a:lnTo>
                      <a:pt x="480452" y="1682221"/>
                    </a:lnTo>
                    <a:lnTo>
                      <a:pt x="542960" y="1711649"/>
                    </a:lnTo>
                    <a:lnTo>
                      <a:pt x="608006" y="1736240"/>
                    </a:lnTo>
                    <a:lnTo>
                      <a:pt x="675362" y="1755766"/>
                    </a:lnTo>
                    <a:lnTo>
                      <a:pt x="744799" y="1769997"/>
                    </a:lnTo>
                    <a:lnTo>
                      <a:pt x="816088" y="1778704"/>
                    </a:lnTo>
                    <a:lnTo>
                      <a:pt x="889000" y="1781657"/>
                    </a:lnTo>
                    <a:lnTo>
                      <a:pt x="961911" y="1778704"/>
                    </a:lnTo>
                    <a:lnTo>
                      <a:pt x="1033200" y="1769997"/>
                    </a:lnTo>
                    <a:lnTo>
                      <a:pt x="1102637" y="1755766"/>
                    </a:lnTo>
                    <a:lnTo>
                      <a:pt x="1169993" y="1736240"/>
                    </a:lnTo>
                    <a:lnTo>
                      <a:pt x="1235039" y="1711649"/>
                    </a:lnTo>
                    <a:lnTo>
                      <a:pt x="1297547" y="1682221"/>
                    </a:lnTo>
                    <a:lnTo>
                      <a:pt x="1357287" y="1648186"/>
                    </a:lnTo>
                    <a:lnTo>
                      <a:pt x="1414032" y="1609773"/>
                    </a:lnTo>
                    <a:lnTo>
                      <a:pt x="1467552" y="1567212"/>
                    </a:lnTo>
                    <a:lnTo>
                      <a:pt x="1517618" y="1520732"/>
                    </a:lnTo>
                    <a:lnTo>
                      <a:pt x="1564002" y="1470563"/>
                    </a:lnTo>
                    <a:lnTo>
                      <a:pt x="1606474" y="1416932"/>
                    </a:lnTo>
                    <a:lnTo>
                      <a:pt x="1644807" y="1360071"/>
                    </a:lnTo>
                    <a:lnTo>
                      <a:pt x="1678771" y="1300207"/>
                    </a:lnTo>
                    <a:lnTo>
                      <a:pt x="1708138" y="1237571"/>
                    </a:lnTo>
                    <a:lnTo>
                      <a:pt x="1732678" y="1172392"/>
                    </a:lnTo>
                    <a:lnTo>
                      <a:pt x="1752163" y="1104899"/>
                    </a:lnTo>
                    <a:lnTo>
                      <a:pt x="1766364" y="1035321"/>
                    </a:lnTo>
                    <a:lnTo>
                      <a:pt x="1775052" y="963888"/>
                    </a:lnTo>
                    <a:lnTo>
                      <a:pt x="1778000" y="890828"/>
                    </a:lnTo>
                    <a:lnTo>
                      <a:pt x="1775052" y="817767"/>
                    </a:lnTo>
                    <a:lnTo>
                      <a:pt x="1766364" y="746333"/>
                    </a:lnTo>
                    <a:lnTo>
                      <a:pt x="1752163" y="676754"/>
                    </a:lnTo>
                    <a:lnTo>
                      <a:pt x="1732678" y="609260"/>
                    </a:lnTo>
                    <a:lnTo>
                      <a:pt x="1708138" y="544080"/>
                    </a:lnTo>
                    <a:lnTo>
                      <a:pt x="1678771" y="481444"/>
                    </a:lnTo>
                    <a:lnTo>
                      <a:pt x="1644807" y="421580"/>
                    </a:lnTo>
                    <a:lnTo>
                      <a:pt x="1606474" y="364719"/>
                    </a:lnTo>
                    <a:lnTo>
                      <a:pt x="1564002" y="311089"/>
                    </a:lnTo>
                    <a:lnTo>
                      <a:pt x="1517618" y="260919"/>
                    </a:lnTo>
                    <a:lnTo>
                      <a:pt x="1467552" y="214440"/>
                    </a:lnTo>
                    <a:lnTo>
                      <a:pt x="1414032" y="171879"/>
                    </a:lnTo>
                    <a:lnTo>
                      <a:pt x="1357287" y="133468"/>
                    </a:lnTo>
                    <a:lnTo>
                      <a:pt x="1297547" y="99433"/>
                    </a:lnTo>
                    <a:lnTo>
                      <a:pt x="1235039" y="70006"/>
                    </a:lnTo>
                    <a:lnTo>
                      <a:pt x="1169993" y="45415"/>
                    </a:lnTo>
                    <a:lnTo>
                      <a:pt x="1102637" y="25890"/>
                    </a:lnTo>
                    <a:lnTo>
                      <a:pt x="1033200" y="11659"/>
                    </a:lnTo>
                    <a:lnTo>
                      <a:pt x="961911" y="2953"/>
                    </a:lnTo>
                    <a:lnTo>
                      <a:pt x="88900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0" tIns="0" rIns="0" bIns="0" rtlCol="0"/>
              <a:lstStyle/>
              <a:p>
                <a:pPr defTabSz="467579">
                  <a:defRPr/>
                </a:pPr>
                <a:endParaRPr sz="920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58" name="Rectangle: Top Corners Rounded 57">
              <a:extLst>
                <a:ext uri="{FF2B5EF4-FFF2-40B4-BE49-F238E27FC236}">
                  <a16:creationId xmlns:a16="http://schemas.microsoft.com/office/drawing/2014/main" id="{664DDF3B-050E-4918-9770-2B8ED83B763B}"/>
                </a:ext>
              </a:extLst>
            </p:cNvPr>
            <p:cNvSpPr/>
            <p:nvPr/>
          </p:nvSpPr>
          <p:spPr bwMode="auto">
            <a:xfrm>
              <a:off x="7339918" y="2944831"/>
              <a:ext cx="664463" cy="414662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711D9E27-E825-4856-B43A-EDB7250DD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26263" y="3051401"/>
              <a:ext cx="289807" cy="212915"/>
            </a:xfrm>
            <a:prstGeom prst="rect">
              <a:avLst/>
            </a:prstGeom>
          </p:spPr>
        </p:pic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ABE60AD-DC20-4704-BB43-04439C48B669}"/>
                </a:ext>
              </a:extLst>
            </p:cNvPr>
            <p:cNvSpPr/>
            <p:nvPr/>
          </p:nvSpPr>
          <p:spPr>
            <a:xfrm>
              <a:off x="7283421" y="2826851"/>
              <a:ext cx="314237" cy="3142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srgbClr val="FFFFFF"/>
                </a:solidFill>
                <a:latin typeface="Segoe UI Semilight"/>
              </a:endParaRPr>
            </a:p>
          </p:txBody>
        </p:sp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ADFD4A2B-3910-4A67-9D66-69603302A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43116" y="2886927"/>
              <a:ext cx="194844" cy="187777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C3C16C1-364A-4E22-A386-4CAF741E547D}"/>
                </a:ext>
              </a:extLst>
            </p:cNvPr>
            <p:cNvSpPr/>
            <p:nvPr/>
          </p:nvSpPr>
          <p:spPr bwMode="auto">
            <a:xfrm>
              <a:off x="6344605" y="4076257"/>
              <a:ext cx="2644926" cy="91427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68570" tIns="34973" rIns="68570" bIns="34973" numCol="1" rtlCol="0" anchor="ctr" anchorCtr="0" compatLnSpc="1">
              <a:prstTxWarp prst="textNoShape">
                <a:avLst/>
              </a:prstTxWarp>
            </a:bodyPr>
            <a:lstStyle/>
            <a:p>
              <a:pPr marL="167640" indent="-167640" algn="ctr" defTabSz="685800">
                <a:defRPr/>
              </a:pPr>
              <a:r>
                <a:rPr lang="en-US" sz="1500" dirty="0">
                  <a:solidFill>
                    <a:srgbClr val="353535"/>
                  </a:solidFill>
                  <a:latin typeface="Segoe UI Semilight"/>
                </a:rPr>
                <a:t>Privileged Admin</a:t>
              </a:r>
            </a:p>
            <a:p>
              <a:pPr marL="167640" indent="-167640" algn="ctr" defTabSz="685800">
                <a:defRPr/>
              </a:pPr>
              <a:r>
                <a:rPr lang="en-US" sz="1500" dirty="0">
                  <a:solidFill>
                    <a:srgbClr val="353535"/>
                  </a:solidFill>
                  <a:latin typeface="Segoe UI Semilight"/>
                </a:rPr>
                <a:t>Workflow</a:t>
              </a:r>
              <a:endParaRPr lang="en-US" sz="1500" dirty="0">
                <a:solidFill>
                  <a:srgbClr val="353535"/>
                </a:solidFill>
                <a:latin typeface="Segoe UI Semilight"/>
                <a:cs typeface="Segoe UI Light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47011B-D136-466C-BFCF-4D8092EAC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550649"/>
            <a:ext cx="8263890" cy="415499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AD Privileged Identity Management</a:t>
            </a:r>
          </a:p>
        </p:txBody>
      </p:sp>
    </p:spTree>
    <p:extLst>
      <p:ext uri="{BB962C8B-B14F-4D97-AF65-F5344CB8AC3E}">
        <p14:creationId xmlns:p14="http://schemas.microsoft.com/office/powerpoint/2010/main" val="3601742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rapezoid 98">
            <a:extLst>
              <a:ext uri="{FF2B5EF4-FFF2-40B4-BE49-F238E27FC236}">
                <a16:creationId xmlns:a16="http://schemas.microsoft.com/office/drawing/2014/main" id="{0BCC97BC-3495-4C0C-925F-BA710D65B2DB}"/>
              </a:ext>
            </a:extLst>
          </p:cNvPr>
          <p:cNvSpPr/>
          <p:nvPr/>
        </p:nvSpPr>
        <p:spPr bwMode="auto">
          <a:xfrm rot="10800000">
            <a:off x="6234300" y="2485135"/>
            <a:ext cx="2176604" cy="1868825"/>
          </a:xfrm>
          <a:custGeom>
            <a:avLst/>
            <a:gdLst>
              <a:gd name="connsiteX0" fmla="*/ 0 w 3773446"/>
              <a:gd name="connsiteY0" fmla="*/ 1850717 h 1850717"/>
              <a:gd name="connsiteX1" fmla="*/ 777357 w 3773446"/>
              <a:gd name="connsiteY1" fmla="*/ 0 h 1850717"/>
              <a:gd name="connsiteX2" fmla="*/ 2996089 w 3773446"/>
              <a:gd name="connsiteY2" fmla="*/ 0 h 1850717"/>
              <a:gd name="connsiteX3" fmla="*/ 3773446 w 3773446"/>
              <a:gd name="connsiteY3" fmla="*/ 1850717 h 1850717"/>
              <a:gd name="connsiteX4" fmla="*/ 0 w 3773446"/>
              <a:gd name="connsiteY4" fmla="*/ 1850717 h 1850717"/>
              <a:gd name="connsiteX0" fmla="*/ 0 w 3773446"/>
              <a:gd name="connsiteY0" fmla="*/ 1850717 h 1850717"/>
              <a:gd name="connsiteX1" fmla="*/ 777357 w 3773446"/>
              <a:gd name="connsiteY1" fmla="*/ 0 h 1850717"/>
              <a:gd name="connsiteX2" fmla="*/ 2132307 w 3773446"/>
              <a:gd name="connsiteY2" fmla="*/ 45719 h 1850717"/>
              <a:gd name="connsiteX3" fmla="*/ 3773446 w 3773446"/>
              <a:gd name="connsiteY3" fmla="*/ 1850717 h 1850717"/>
              <a:gd name="connsiteX4" fmla="*/ 0 w 3773446"/>
              <a:gd name="connsiteY4" fmla="*/ 1850717 h 1850717"/>
              <a:gd name="connsiteX0" fmla="*/ 0 w 3773446"/>
              <a:gd name="connsiteY0" fmla="*/ 1804998 h 1804998"/>
              <a:gd name="connsiteX1" fmla="*/ 744571 w 3773446"/>
              <a:gd name="connsiteY1" fmla="*/ 0 h 1804998"/>
              <a:gd name="connsiteX2" fmla="*/ 2132307 w 3773446"/>
              <a:gd name="connsiteY2" fmla="*/ 0 h 1804998"/>
              <a:gd name="connsiteX3" fmla="*/ 3773446 w 3773446"/>
              <a:gd name="connsiteY3" fmla="*/ 1804998 h 1804998"/>
              <a:gd name="connsiteX4" fmla="*/ 0 w 3773446"/>
              <a:gd name="connsiteY4" fmla="*/ 1804998 h 1804998"/>
              <a:gd name="connsiteX0" fmla="*/ 0 w 2132307"/>
              <a:gd name="connsiteY0" fmla="*/ 1804998 h 2603284"/>
              <a:gd name="connsiteX1" fmla="*/ 744571 w 2132307"/>
              <a:gd name="connsiteY1" fmla="*/ 0 h 2603284"/>
              <a:gd name="connsiteX2" fmla="*/ 2132307 w 2132307"/>
              <a:gd name="connsiteY2" fmla="*/ 0 h 2603284"/>
              <a:gd name="connsiteX3" fmla="*/ 1349560 w 2132307"/>
              <a:gd name="connsiteY3" fmla="*/ 2603284 h 2603284"/>
              <a:gd name="connsiteX4" fmla="*/ 0 w 2132307"/>
              <a:gd name="connsiteY4" fmla="*/ 1804998 h 2603284"/>
              <a:gd name="connsiteX0" fmla="*/ 0 w 3061221"/>
              <a:gd name="connsiteY0" fmla="*/ 1355055 h 2603284"/>
              <a:gd name="connsiteX1" fmla="*/ 1673485 w 3061221"/>
              <a:gd name="connsiteY1" fmla="*/ 0 h 2603284"/>
              <a:gd name="connsiteX2" fmla="*/ 3061221 w 3061221"/>
              <a:gd name="connsiteY2" fmla="*/ 0 h 2603284"/>
              <a:gd name="connsiteX3" fmla="*/ 2278474 w 3061221"/>
              <a:gd name="connsiteY3" fmla="*/ 2603284 h 2603284"/>
              <a:gd name="connsiteX4" fmla="*/ 0 w 3061221"/>
              <a:gd name="connsiteY4" fmla="*/ 1355055 h 2603284"/>
              <a:gd name="connsiteX0" fmla="*/ 0 w 3061221"/>
              <a:gd name="connsiteY0" fmla="*/ 2559740 h 3807969"/>
              <a:gd name="connsiteX1" fmla="*/ 1252570 w 3061221"/>
              <a:gd name="connsiteY1" fmla="*/ 0 h 3807969"/>
              <a:gd name="connsiteX2" fmla="*/ 3061221 w 3061221"/>
              <a:gd name="connsiteY2" fmla="*/ 1204685 h 3807969"/>
              <a:gd name="connsiteX3" fmla="*/ 2278474 w 3061221"/>
              <a:gd name="connsiteY3" fmla="*/ 3807969 h 3807969"/>
              <a:gd name="connsiteX4" fmla="*/ 0 w 3061221"/>
              <a:gd name="connsiteY4" fmla="*/ 2559740 h 3807969"/>
              <a:gd name="connsiteX0" fmla="*/ 0 w 3191849"/>
              <a:gd name="connsiteY0" fmla="*/ 2559740 h 3807969"/>
              <a:gd name="connsiteX1" fmla="*/ 1252570 w 3191849"/>
              <a:gd name="connsiteY1" fmla="*/ 0 h 3807969"/>
              <a:gd name="connsiteX2" fmla="*/ 3191849 w 3191849"/>
              <a:gd name="connsiteY2" fmla="*/ 856343 h 3807969"/>
              <a:gd name="connsiteX3" fmla="*/ 2278474 w 3191849"/>
              <a:gd name="connsiteY3" fmla="*/ 3807969 h 3807969"/>
              <a:gd name="connsiteX4" fmla="*/ 0 w 3191849"/>
              <a:gd name="connsiteY4" fmla="*/ 2559740 h 3807969"/>
              <a:gd name="connsiteX0" fmla="*/ 0 w 3191849"/>
              <a:gd name="connsiteY0" fmla="*/ 2559740 h 3807969"/>
              <a:gd name="connsiteX1" fmla="*/ 1252570 w 3191849"/>
              <a:gd name="connsiteY1" fmla="*/ 0 h 3807969"/>
              <a:gd name="connsiteX2" fmla="*/ 3191849 w 3191849"/>
              <a:gd name="connsiteY2" fmla="*/ 856343 h 3807969"/>
              <a:gd name="connsiteX3" fmla="*/ 2278474 w 3191849"/>
              <a:gd name="connsiteY3" fmla="*/ 3807969 h 3807969"/>
              <a:gd name="connsiteX4" fmla="*/ 0 w 3191849"/>
              <a:gd name="connsiteY4" fmla="*/ 2559740 h 3807969"/>
              <a:gd name="connsiteX0" fmla="*/ 0 w 3191849"/>
              <a:gd name="connsiteY0" fmla="*/ 2632311 h 3880540"/>
              <a:gd name="connsiteX1" fmla="*/ 1818627 w 3191849"/>
              <a:gd name="connsiteY1" fmla="*/ 0 h 3880540"/>
              <a:gd name="connsiteX2" fmla="*/ 3191849 w 3191849"/>
              <a:gd name="connsiteY2" fmla="*/ 928914 h 3880540"/>
              <a:gd name="connsiteX3" fmla="*/ 2278474 w 3191849"/>
              <a:gd name="connsiteY3" fmla="*/ 3880540 h 3880540"/>
              <a:gd name="connsiteX4" fmla="*/ 0 w 3191849"/>
              <a:gd name="connsiteY4" fmla="*/ 2632311 h 3880540"/>
              <a:gd name="connsiteX0" fmla="*/ 0 w 3191849"/>
              <a:gd name="connsiteY0" fmla="*/ 1703397 h 2951626"/>
              <a:gd name="connsiteX1" fmla="*/ 1755127 w 3191849"/>
              <a:gd name="connsiteY1" fmla="*/ 87086 h 2951626"/>
              <a:gd name="connsiteX2" fmla="*/ 3191849 w 3191849"/>
              <a:gd name="connsiteY2" fmla="*/ 0 h 2951626"/>
              <a:gd name="connsiteX3" fmla="*/ 2278474 w 3191849"/>
              <a:gd name="connsiteY3" fmla="*/ 2951626 h 2951626"/>
              <a:gd name="connsiteX4" fmla="*/ 0 w 3191849"/>
              <a:gd name="connsiteY4" fmla="*/ 1703397 h 2951626"/>
              <a:gd name="connsiteX0" fmla="*/ 0 w 3191849"/>
              <a:gd name="connsiteY0" fmla="*/ 1703397 h 2951626"/>
              <a:gd name="connsiteX1" fmla="*/ 1844027 w 3191849"/>
              <a:gd name="connsiteY1" fmla="*/ 23586 h 2951626"/>
              <a:gd name="connsiteX2" fmla="*/ 3191849 w 3191849"/>
              <a:gd name="connsiteY2" fmla="*/ 0 h 2951626"/>
              <a:gd name="connsiteX3" fmla="*/ 2278474 w 3191849"/>
              <a:gd name="connsiteY3" fmla="*/ 2951626 h 2951626"/>
              <a:gd name="connsiteX4" fmla="*/ 0 w 3191849"/>
              <a:gd name="connsiteY4" fmla="*/ 1703397 h 295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849" h="2951626">
                <a:moveTo>
                  <a:pt x="0" y="1703397"/>
                </a:moveTo>
                <a:lnTo>
                  <a:pt x="1844027" y="23586"/>
                </a:lnTo>
                <a:lnTo>
                  <a:pt x="3191849" y="0"/>
                </a:lnTo>
                <a:lnTo>
                  <a:pt x="2278474" y="2951626"/>
                </a:lnTo>
                <a:lnTo>
                  <a:pt x="0" y="1703397"/>
                </a:lnTo>
                <a:close/>
              </a:path>
            </a:pathLst>
          </a:custGeom>
          <a:solidFill>
            <a:schemeClr val="tx1">
              <a:alpha val="26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9891" tIns="111913" rIns="139891" bIns="1119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132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907BB0-15B6-4B29-8693-0271843A9F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00200" y="535781"/>
            <a:ext cx="7543800" cy="766763"/>
          </a:xfrm>
        </p:spPr>
        <p:txBody>
          <a:bodyPr/>
          <a:lstStyle/>
          <a:p>
            <a:r>
              <a:rPr lang="en-US" dirty="0"/>
              <a:t>Privileged Identity Management</a:t>
            </a:r>
            <a:endParaRPr lang="da-DK" dirty="0"/>
          </a:p>
        </p:txBody>
      </p:sp>
      <p:sp>
        <p:nvSpPr>
          <p:cNvPr id="4" name="Rectangle 386">
            <a:extLst>
              <a:ext uri="{FF2B5EF4-FFF2-40B4-BE49-F238E27FC236}">
                <a16:creationId xmlns:a16="http://schemas.microsoft.com/office/drawing/2014/main" id="{9DC56DDA-4882-4F31-AA90-AAE7C58BE75C}"/>
              </a:ext>
            </a:extLst>
          </p:cNvPr>
          <p:cNvSpPr/>
          <p:nvPr/>
        </p:nvSpPr>
        <p:spPr>
          <a:xfrm>
            <a:off x="396415" y="2823755"/>
            <a:ext cx="4322849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defTabSz="671939">
              <a:spcBef>
                <a:spcPts val="441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Enforce on-demand, just-in-time administrative access when needed</a:t>
            </a:r>
          </a:p>
          <a:p>
            <a:pPr marL="257175" indent="-257175" defTabSz="671939">
              <a:spcBef>
                <a:spcPts val="441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Ensure policies are met with alerts, audit reports and access reviews</a:t>
            </a:r>
          </a:p>
          <a:p>
            <a:pPr marL="257175" indent="-257175" defTabSz="671939">
              <a:spcBef>
                <a:spcPts val="441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500" kern="0" dirty="0">
                <a:latin typeface="Segoe UI Light" panose="020B0502040204020203" pitchFamily="34" charset="0"/>
                <a:cs typeface="Segoe UI Light" panose="020B0502040204020203" pitchFamily="34" charset="0"/>
              </a:rPr>
              <a:t>Manage admins access in Azure AD and also in Azure RBAC</a:t>
            </a:r>
          </a:p>
        </p:txBody>
      </p:sp>
      <p:sp>
        <p:nvSpPr>
          <p:cNvPr id="5" name="Right Arrow 170">
            <a:extLst>
              <a:ext uri="{FF2B5EF4-FFF2-40B4-BE49-F238E27FC236}">
                <a16:creationId xmlns:a16="http://schemas.microsoft.com/office/drawing/2014/main" id="{8B62BF9B-6A01-49B4-86E9-187B5D50FD54}"/>
              </a:ext>
            </a:extLst>
          </p:cNvPr>
          <p:cNvSpPr/>
          <p:nvPr/>
        </p:nvSpPr>
        <p:spPr bwMode="auto">
          <a:xfrm>
            <a:off x="654" y="1585528"/>
            <a:ext cx="5372746" cy="506674"/>
          </a:xfrm>
          <a:prstGeom prst="rightArrow">
            <a:avLst/>
          </a:prstGeom>
          <a:solidFill>
            <a:srgbClr val="EAEAEA">
              <a:lumMod val="90000"/>
              <a:alpha val="6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2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kern="0" dirty="0"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419">
            <a:extLst>
              <a:ext uri="{FF2B5EF4-FFF2-40B4-BE49-F238E27FC236}">
                <a16:creationId xmlns:a16="http://schemas.microsoft.com/office/drawing/2014/main" id="{854C2BFC-7789-41E5-BDC6-97D0C375266A}"/>
              </a:ext>
            </a:extLst>
          </p:cNvPr>
          <p:cNvSpPr txBox="1"/>
          <p:nvPr/>
        </p:nvSpPr>
        <p:spPr>
          <a:xfrm>
            <a:off x="377796" y="2105057"/>
            <a:ext cx="833306" cy="20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921">
              <a:lnSpc>
                <a:spcPct val="90000"/>
              </a:lnSpc>
              <a:defRPr/>
            </a:pPr>
            <a:r>
              <a:rPr lang="en-US" sz="825" kern="0" dirty="0">
                <a:cs typeface="Segoe UI Light" panose="020B0502040204020203" pitchFamily="34" charset="0"/>
              </a:rPr>
              <a:t>User</a:t>
            </a:r>
          </a:p>
        </p:txBody>
      </p:sp>
      <p:sp>
        <p:nvSpPr>
          <p:cNvPr id="7" name="TextBox 420">
            <a:extLst>
              <a:ext uri="{FF2B5EF4-FFF2-40B4-BE49-F238E27FC236}">
                <a16:creationId xmlns:a16="http://schemas.microsoft.com/office/drawing/2014/main" id="{D02E9029-3C25-45CB-A08B-48EB32268DBE}"/>
              </a:ext>
            </a:extLst>
          </p:cNvPr>
          <p:cNvSpPr txBox="1"/>
          <p:nvPr/>
        </p:nvSpPr>
        <p:spPr>
          <a:xfrm>
            <a:off x="1595859" y="2105058"/>
            <a:ext cx="919579" cy="20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921">
              <a:lnSpc>
                <a:spcPct val="90000"/>
              </a:lnSpc>
              <a:defRPr/>
            </a:pPr>
            <a:r>
              <a:rPr lang="en-US" sz="825" kern="0" dirty="0">
                <a:cs typeface="Segoe UI Light" panose="020B0502040204020203" pitchFamily="34" charset="0"/>
              </a:rPr>
              <a:t>Administrator</a:t>
            </a:r>
          </a:p>
        </p:txBody>
      </p:sp>
      <p:cxnSp>
        <p:nvCxnSpPr>
          <p:cNvPr id="31" name="Straight Arrow Connector 507">
            <a:extLst>
              <a:ext uri="{FF2B5EF4-FFF2-40B4-BE49-F238E27FC236}">
                <a16:creationId xmlns:a16="http://schemas.microsoft.com/office/drawing/2014/main" id="{18F55F24-CBD5-448B-A058-5F67E48456A5}"/>
              </a:ext>
            </a:extLst>
          </p:cNvPr>
          <p:cNvCxnSpPr>
            <a:cxnSpLocks/>
          </p:cNvCxnSpPr>
          <p:nvPr/>
        </p:nvCxnSpPr>
        <p:spPr>
          <a:xfrm>
            <a:off x="1165369" y="1840946"/>
            <a:ext cx="430490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headEnd type="none"/>
            <a:tailEnd type="triangle" w="lg" len="lg"/>
          </a:ln>
          <a:effectLst/>
        </p:spPr>
      </p:cxnSp>
      <p:grpSp>
        <p:nvGrpSpPr>
          <p:cNvPr id="32" name="Group 508">
            <a:extLst>
              <a:ext uri="{FF2B5EF4-FFF2-40B4-BE49-F238E27FC236}">
                <a16:creationId xmlns:a16="http://schemas.microsoft.com/office/drawing/2014/main" id="{DCCA6A0F-C519-40BF-B463-A13B81FC4741}"/>
              </a:ext>
            </a:extLst>
          </p:cNvPr>
          <p:cNvGrpSpPr/>
          <p:nvPr/>
        </p:nvGrpSpPr>
        <p:grpSpPr>
          <a:xfrm>
            <a:off x="577514" y="1624950"/>
            <a:ext cx="433866" cy="433866"/>
            <a:chOff x="769264" y="3382656"/>
            <a:chExt cx="578570" cy="578570"/>
          </a:xfrm>
        </p:grpSpPr>
        <p:sp>
          <p:nvSpPr>
            <p:cNvPr id="33" name="Oval 509">
              <a:extLst>
                <a:ext uri="{FF2B5EF4-FFF2-40B4-BE49-F238E27FC236}">
                  <a16:creationId xmlns:a16="http://schemas.microsoft.com/office/drawing/2014/main" id="{06CDEA58-CE69-4C15-95DE-D7E8D3351E66}"/>
                </a:ext>
              </a:extLst>
            </p:cNvPr>
            <p:cNvSpPr/>
            <p:nvPr/>
          </p:nvSpPr>
          <p:spPr bwMode="auto">
            <a:xfrm>
              <a:off x="769264" y="3382656"/>
              <a:ext cx="578570" cy="578570"/>
            </a:xfrm>
            <a:prstGeom prst="ellipse">
              <a:avLst/>
            </a:prstGeom>
            <a:solidFill>
              <a:srgbClr val="0078D7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Freeform 48">
              <a:extLst>
                <a:ext uri="{FF2B5EF4-FFF2-40B4-BE49-F238E27FC236}">
                  <a16:creationId xmlns:a16="http://schemas.microsoft.com/office/drawing/2014/main" id="{1903BBA3-8A31-43DF-A681-F12694824485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887694" y="3522029"/>
              <a:ext cx="341710" cy="29982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5" name="Group 511">
            <a:extLst>
              <a:ext uri="{FF2B5EF4-FFF2-40B4-BE49-F238E27FC236}">
                <a16:creationId xmlns:a16="http://schemas.microsoft.com/office/drawing/2014/main" id="{9EB44F5D-9B76-4BF6-8920-45F4C8FA9E3E}"/>
              </a:ext>
            </a:extLst>
          </p:cNvPr>
          <p:cNvGrpSpPr/>
          <p:nvPr/>
        </p:nvGrpSpPr>
        <p:grpSpPr>
          <a:xfrm>
            <a:off x="1826328" y="1624950"/>
            <a:ext cx="433866" cy="433866"/>
            <a:chOff x="2013164" y="3382656"/>
            <a:chExt cx="578570" cy="578570"/>
          </a:xfrm>
        </p:grpSpPr>
        <p:sp>
          <p:nvSpPr>
            <p:cNvPr id="36" name="Oval 512">
              <a:extLst>
                <a:ext uri="{FF2B5EF4-FFF2-40B4-BE49-F238E27FC236}">
                  <a16:creationId xmlns:a16="http://schemas.microsoft.com/office/drawing/2014/main" id="{F3109FFC-8654-488D-AADF-375D43F2FDE6}"/>
                </a:ext>
              </a:extLst>
            </p:cNvPr>
            <p:cNvSpPr/>
            <p:nvPr/>
          </p:nvSpPr>
          <p:spPr bwMode="auto">
            <a:xfrm>
              <a:off x="2013164" y="3382656"/>
              <a:ext cx="578570" cy="578570"/>
            </a:xfrm>
            <a:prstGeom prst="ellipse">
              <a:avLst/>
            </a:prstGeom>
            <a:solidFill>
              <a:srgbClr val="005AA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001F58B7-EA87-43B6-8625-280183D6B325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2137342" y="3506834"/>
              <a:ext cx="330215" cy="330215"/>
            </a:xfrm>
            <a:custGeom>
              <a:avLst/>
              <a:gdLst>
                <a:gd name="T0" fmla="*/ 102 w 200"/>
                <a:gd name="T1" fmla="*/ 0 h 200"/>
                <a:gd name="T2" fmla="*/ 101 w 200"/>
                <a:gd name="T3" fmla="*/ 0 h 200"/>
                <a:gd name="T4" fmla="*/ 99 w 200"/>
                <a:gd name="T5" fmla="*/ 0 h 200"/>
                <a:gd name="T6" fmla="*/ 98 w 200"/>
                <a:gd name="T7" fmla="*/ 0 h 200"/>
                <a:gd name="T8" fmla="*/ 98 w 200"/>
                <a:gd name="T9" fmla="*/ 200 h 200"/>
                <a:gd name="T10" fmla="*/ 99 w 200"/>
                <a:gd name="T11" fmla="*/ 200 h 200"/>
                <a:gd name="T12" fmla="*/ 101 w 200"/>
                <a:gd name="T13" fmla="*/ 200 h 200"/>
                <a:gd name="T14" fmla="*/ 102 w 200"/>
                <a:gd name="T15" fmla="*/ 200 h 200"/>
                <a:gd name="T16" fmla="*/ 12 w 200"/>
                <a:gd name="T17" fmla="*/ 106 h 200"/>
                <a:gd name="T18" fmla="*/ 45 w 200"/>
                <a:gd name="T19" fmla="*/ 139 h 200"/>
                <a:gd name="T20" fmla="*/ 12 w 200"/>
                <a:gd name="T21" fmla="*/ 106 h 200"/>
                <a:gd name="T22" fmla="*/ 159 w 200"/>
                <a:gd name="T23" fmla="*/ 94 h 200"/>
                <a:gd name="T24" fmla="*/ 179 w 200"/>
                <a:gd name="T25" fmla="*/ 61 h 200"/>
                <a:gd name="T26" fmla="*/ 147 w 200"/>
                <a:gd name="T27" fmla="*/ 94 h 200"/>
                <a:gd name="T28" fmla="*/ 106 w 200"/>
                <a:gd name="T29" fmla="*/ 61 h 200"/>
                <a:gd name="T30" fmla="*/ 147 w 200"/>
                <a:gd name="T31" fmla="*/ 94 h 200"/>
                <a:gd name="T32" fmla="*/ 106 w 200"/>
                <a:gd name="T33" fmla="*/ 13 h 200"/>
                <a:gd name="T34" fmla="*/ 106 w 200"/>
                <a:gd name="T35" fmla="*/ 50 h 200"/>
                <a:gd name="T36" fmla="*/ 94 w 200"/>
                <a:gd name="T37" fmla="*/ 50 h 200"/>
                <a:gd name="T38" fmla="*/ 94 w 200"/>
                <a:gd name="T39" fmla="*/ 13 h 200"/>
                <a:gd name="T40" fmla="*/ 94 w 200"/>
                <a:gd name="T41" fmla="*/ 94 h 200"/>
                <a:gd name="T42" fmla="*/ 58 w 200"/>
                <a:gd name="T43" fmla="*/ 61 h 200"/>
                <a:gd name="T44" fmla="*/ 41 w 200"/>
                <a:gd name="T45" fmla="*/ 94 h 200"/>
                <a:gd name="T46" fmla="*/ 21 w 200"/>
                <a:gd name="T47" fmla="*/ 61 h 200"/>
                <a:gd name="T48" fmla="*/ 41 w 200"/>
                <a:gd name="T49" fmla="*/ 94 h 200"/>
                <a:gd name="T50" fmla="*/ 94 w 200"/>
                <a:gd name="T51" fmla="*/ 106 h 200"/>
                <a:gd name="T52" fmla="*/ 58 w 200"/>
                <a:gd name="T53" fmla="*/ 139 h 200"/>
                <a:gd name="T54" fmla="*/ 94 w 200"/>
                <a:gd name="T55" fmla="*/ 151 h 200"/>
                <a:gd name="T56" fmla="*/ 62 w 200"/>
                <a:gd name="T57" fmla="*/ 151 h 200"/>
                <a:gd name="T58" fmla="*/ 106 w 200"/>
                <a:gd name="T59" fmla="*/ 187 h 200"/>
                <a:gd name="T60" fmla="*/ 138 w 200"/>
                <a:gd name="T61" fmla="*/ 151 h 200"/>
                <a:gd name="T62" fmla="*/ 106 w 200"/>
                <a:gd name="T63" fmla="*/ 139 h 200"/>
                <a:gd name="T64" fmla="*/ 147 w 200"/>
                <a:gd name="T65" fmla="*/ 106 h 200"/>
                <a:gd name="T66" fmla="*/ 106 w 200"/>
                <a:gd name="T67" fmla="*/ 139 h 200"/>
                <a:gd name="T68" fmla="*/ 188 w 200"/>
                <a:gd name="T69" fmla="*/ 106 h 200"/>
                <a:gd name="T70" fmla="*/ 155 w 200"/>
                <a:gd name="T71" fmla="*/ 139 h 200"/>
                <a:gd name="T72" fmla="*/ 172 w 200"/>
                <a:gd name="T73" fmla="*/ 50 h 200"/>
                <a:gd name="T74" fmla="*/ 135 w 200"/>
                <a:gd name="T75" fmla="*/ 19 h 200"/>
                <a:gd name="T76" fmla="*/ 66 w 200"/>
                <a:gd name="T77" fmla="*/ 19 h 200"/>
                <a:gd name="T78" fmla="*/ 28 w 200"/>
                <a:gd name="T79" fmla="*/ 50 h 200"/>
                <a:gd name="T80" fmla="*/ 28 w 200"/>
                <a:gd name="T81" fmla="*/ 151 h 200"/>
                <a:gd name="T82" fmla="*/ 66 w 200"/>
                <a:gd name="T83" fmla="*/ 181 h 200"/>
                <a:gd name="T84" fmla="*/ 135 w 200"/>
                <a:gd name="T85" fmla="*/ 181 h 200"/>
                <a:gd name="T86" fmla="*/ 172 w 200"/>
                <a:gd name="T87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cubicBezTo>
                    <a:pt x="200" y="46"/>
                    <a:pt x="156" y="1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44" y="1"/>
                    <a:pt x="0" y="46"/>
                    <a:pt x="0" y="100"/>
                  </a:cubicBezTo>
                  <a:cubicBezTo>
                    <a:pt x="0" y="155"/>
                    <a:pt x="44" y="199"/>
                    <a:pt x="98" y="200"/>
                  </a:cubicBezTo>
                  <a:cubicBezTo>
                    <a:pt x="98" y="200"/>
                    <a:pt x="98" y="200"/>
                    <a:pt x="98" y="200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99" y="200"/>
                    <a:pt x="100" y="200"/>
                    <a:pt x="100" y="200"/>
                  </a:cubicBezTo>
                  <a:cubicBezTo>
                    <a:pt x="101" y="200"/>
                    <a:pt x="101" y="200"/>
                    <a:pt x="101" y="200"/>
                  </a:cubicBezTo>
                  <a:cubicBezTo>
                    <a:pt x="101" y="200"/>
                    <a:pt x="102" y="200"/>
                    <a:pt x="102" y="200"/>
                  </a:cubicBezTo>
                  <a:cubicBezTo>
                    <a:pt x="102" y="200"/>
                    <a:pt x="102" y="200"/>
                    <a:pt x="102" y="200"/>
                  </a:cubicBezTo>
                  <a:cubicBezTo>
                    <a:pt x="156" y="199"/>
                    <a:pt x="200" y="155"/>
                    <a:pt x="200" y="100"/>
                  </a:cubicBezTo>
                  <a:close/>
                  <a:moveTo>
                    <a:pt x="12" y="106"/>
                  </a:moveTo>
                  <a:cubicBezTo>
                    <a:pt x="41" y="106"/>
                    <a:pt x="41" y="106"/>
                    <a:pt x="41" y="106"/>
                  </a:cubicBezTo>
                  <a:cubicBezTo>
                    <a:pt x="41" y="118"/>
                    <a:pt x="43" y="129"/>
                    <a:pt x="45" y="139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6" y="129"/>
                    <a:pt x="13" y="118"/>
                    <a:pt x="12" y="106"/>
                  </a:cubicBezTo>
                  <a:close/>
                  <a:moveTo>
                    <a:pt x="188" y="94"/>
                  </a:moveTo>
                  <a:cubicBezTo>
                    <a:pt x="159" y="94"/>
                    <a:pt x="159" y="94"/>
                    <a:pt x="159" y="94"/>
                  </a:cubicBezTo>
                  <a:cubicBezTo>
                    <a:pt x="159" y="83"/>
                    <a:pt x="157" y="72"/>
                    <a:pt x="155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84" y="72"/>
                    <a:pt x="187" y="83"/>
                    <a:pt x="188" y="94"/>
                  </a:cubicBezTo>
                  <a:close/>
                  <a:moveTo>
                    <a:pt x="147" y="94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5" y="72"/>
                    <a:pt x="147" y="83"/>
                    <a:pt x="147" y="94"/>
                  </a:cubicBezTo>
                  <a:close/>
                  <a:moveTo>
                    <a:pt x="106" y="50"/>
                  </a:moveTo>
                  <a:cubicBezTo>
                    <a:pt x="106" y="13"/>
                    <a:pt x="106" y="13"/>
                    <a:pt x="106" y="13"/>
                  </a:cubicBezTo>
                  <a:cubicBezTo>
                    <a:pt x="119" y="17"/>
                    <a:pt x="131" y="31"/>
                    <a:pt x="138" y="50"/>
                  </a:cubicBezTo>
                  <a:lnTo>
                    <a:pt x="106" y="50"/>
                  </a:lnTo>
                  <a:close/>
                  <a:moveTo>
                    <a:pt x="94" y="1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70" y="31"/>
                    <a:pt x="81" y="17"/>
                    <a:pt x="94" y="13"/>
                  </a:cubicBezTo>
                  <a:close/>
                  <a:moveTo>
                    <a:pt x="94" y="61"/>
                  </a:moveTo>
                  <a:cubicBezTo>
                    <a:pt x="94" y="94"/>
                    <a:pt x="94" y="94"/>
                    <a:pt x="9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83"/>
                    <a:pt x="55" y="72"/>
                    <a:pt x="58" y="61"/>
                  </a:cubicBezTo>
                  <a:lnTo>
                    <a:pt x="94" y="61"/>
                  </a:lnTo>
                  <a:close/>
                  <a:moveTo>
                    <a:pt x="41" y="94"/>
                  </a:moveTo>
                  <a:cubicBezTo>
                    <a:pt x="12" y="94"/>
                    <a:pt x="12" y="94"/>
                    <a:pt x="12" y="94"/>
                  </a:cubicBezTo>
                  <a:cubicBezTo>
                    <a:pt x="13" y="83"/>
                    <a:pt x="16" y="72"/>
                    <a:pt x="21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3" y="72"/>
                    <a:pt x="41" y="83"/>
                    <a:pt x="41" y="94"/>
                  </a:cubicBezTo>
                  <a:close/>
                  <a:moveTo>
                    <a:pt x="53" y="106"/>
                  </a:moveTo>
                  <a:cubicBezTo>
                    <a:pt x="94" y="106"/>
                    <a:pt x="94" y="106"/>
                    <a:pt x="94" y="106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58" y="139"/>
                    <a:pt x="58" y="139"/>
                    <a:pt x="58" y="139"/>
                  </a:cubicBezTo>
                  <a:cubicBezTo>
                    <a:pt x="55" y="129"/>
                    <a:pt x="53" y="118"/>
                    <a:pt x="53" y="106"/>
                  </a:cubicBezTo>
                  <a:close/>
                  <a:moveTo>
                    <a:pt x="94" y="151"/>
                  </a:moveTo>
                  <a:cubicBezTo>
                    <a:pt x="94" y="187"/>
                    <a:pt x="94" y="187"/>
                    <a:pt x="94" y="187"/>
                  </a:cubicBezTo>
                  <a:cubicBezTo>
                    <a:pt x="81" y="183"/>
                    <a:pt x="70" y="170"/>
                    <a:pt x="62" y="151"/>
                  </a:cubicBezTo>
                  <a:lnTo>
                    <a:pt x="94" y="151"/>
                  </a:lnTo>
                  <a:close/>
                  <a:moveTo>
                    <a:pt x="106" y="187"/>
                  </a:moveTo>
                  <a:cubicBezTo>
                    <a:pt x="106" y="151"/>
                    <a:pt x="106" y="151"/>
                    <a:pt x="106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1" y="170"/>
                    <a:pt x="119" y="183"/>
                    <a:pt x="106" y="187"/>
                  </a:cubicBezTo>
                  <a:close/>
                  <a:moveTo>
                    <a:pt x="106" y="139"/>
                  </a:moveTo>
                  <a:cubicBezTo>
                    <a:pt x="106" y="106"/>
                    <a:pt x="106" y="106"/>
                    <a:pt x="106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118"/>
                    <a:pt x="145" y="129"/>
                    <a:pt x="142" y="139"/>
                  </a:cubicBezTo>
                  <a:lnTo>
                    <a:pt x="106" y="139"/>
                  </a:lnTo>
                  <a:close/>
                  <a:moveTo>
                    <a:pt x="159" y="106"/>
                  </a:moveTo>
                  <a:cubicBezTo>
                    <a:pt x="188" y="106"/>
                    <a:pt x="188" y="106"/>
                    <a:pt x="188" y="106"/>
                  </a:cubicBezTo>
                  <a:cubicBezTo>
                    <a:pt x="187" y="118"/>
                    <a:pt x="184" y="129"/>
                    <a:pt x="179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57" y="129"/>
                    <a:pt x="159" y="118"/>
                    <a:pt x="159" y="106"/>
                  </a:cubicBezTo>
                  <a:close/>
                  <a:moveTo>
                    <a:pt x="172" y="50"/>
                  </a:moveTo>
                  <a:cubicBezTo>
                    <a:pt x="151" y="50"/>
                    <a:pt x="151" y="50"/>
                    <a:pt x="151" y="50"/>
                  </a:cubicBezTo>
                  <a:cubicBezTo>
                    <a:pt x="147" y="38"/>
                    <a:pt x="141" y="27"/>
                    <a:pt x="135" y="19"/>
                  </a:cubicBezTo>
                  <a:cubicBezTo>
                    <a:pt x="150" y="26"/>
                    <a:pt x="163" y="36"/>
                    <a:pt x="172" y="50"/>
                  </a:cubicBezTo>
                  <a:close/>
                  <a:moveTo>
                    <a:pt x="66" y="19"/>
                  </a:moveTo>
                  <a:cubicBezTo>
                    <a:pt x="59" y="27"/>
                    <a:pt x="53" y="38"/>
                    <a:pt x="4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38" y="36"/>
                    <a:pt x="51" y="26"/>
                    <a:pt x="66" y="19"/>
                  </a:cubicBezTo>
                  <a:close/>
                  <a:moveTo>
                    <a:pt x="28" y="151"/>
                  </a:moveTo>
                  <a:cubicBezTo>
                    <a:pt x="49" y="151"/>
                    <a:pt x="49" y="151"/>
                    <a:pt x="49" y="151"/>
                  </a:cubicBezTo>
                  <a:cubicBezTo>
                    <a:pt x="53" y="163"/>
                    <a:pt x="59" y="173"/>
                    <a:pt x="66" y="181"/>
                  </a:cubicBezTo>
                  <a:cubicBezTo>
                    <a:pt x="51" y="175"/>
                    <a:pt x="38" y="164"/>
                    <a:pt x="28" y="151"/>
                  </a:cubicBezTo>
                  <a:close/>
                  <a:moveTo>
                    <a:pt x="135" y="181"/>
                  </a:moveTo>
                  <a:cubicBezTo>
                    <a:pt x="141" y="173"/>
                    <a:pt x="147" y="163"/>
                    <a:pt x="151" y="151"/>
                  </a:cubicBezTo>
                  <a:cubicBezTo>
                    <a:pt x="172" y="151"/>
                    <a:pt x="172" y="151"/>
                    <a:pt x="172" y="151"/>
                  </a:cubicBezTo>
                  <a:cubicBezTo>
                    <a:pt x="163" y="164"/>
                    <a:pt x="150" y="175"/>
                    <a:pt x="135" y="181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8" name="TextBox 514">
            <a:extLst>
              <a:ext uri="{FF2B5EF4-FFF2-40B4-BE49-F238E27FC236}">
                <a16:creationId xmlns:a16="http://schemas.microsoft.com/office/drawing/2014/main" id="{092201F8-CD87-46BD-A3A1-CFFBB799A57C}"/>
              </a:ext>
            </a:extLst>
          </p:cNvPr>
          <p:cNvSpPr txBox="1"/>
          <p:nvPr/>
        </p:nvSpPr>
        <p:spPr>
          <a:xfrm>
            <a:off x="4124235" y="2105057"/>
            <a:ext cx="833306" cy="206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921">
              <a:lnSpc>
                <a:spcPct val="90000"/>
              </a:lnSpc>
              <a:defRPr/>
            </a:pPr>
            <a:r>
              <a:rPr lang="en-US" sz="825" kern="0" dirty="0">
                <a:cs typeface="Segoe UI Light" panose="020B0502040204020203" pitchFamily="34" charset="0"/>
              </a:rPr>
              <a:t>User</a:t>
            </a:r>
          </a:p>
        </p:txBody>
      </p:sp>
      <p:grpSp>
        <p:nvGrpSpPr>
          <p:cNvPr id="39" name="Group 515">
            <a:extLst>
              <a:ext uri="{FF2B5EF4-FFF2-40B4-BE49-F238E27FC236}">
                <a16:creationId xmlns:a16="http://schemas.microsoft.com/office/drawing/2014/main" id="{957A3EDC-85E6-498D-AA9C-B49BD0C66A33}"/>
              </a:ext>
            </a:extLst>
          </p:cNvPr>
          <p:cNvGrpSpPr/>
          <p:nvPr/>
        </p:nvGrpSpPr>
        <p:grpSpPr>
          <a:xfrm>
            <a:off x="4323953" y="1624950"/>
            <a:ext cx="433866" cy="433866"/>
            <a:chOff x="769264" y="3382656"/>
            <a:chExt cx="578570" cy="578570"/>
          </a:xfrm>
        </p:grpSpPr>
        <p:sp>
          <p:nvSpPr>
            <p:cNvPr id="40" name="Oval 516">
              <a:extLst>
                <a:ext uri="{FF2B5EF4-FFF2-40B4-BE49-F238E27FC236}">
                  <a16:creationId xmlns:a16="http://schemas.microsoft.com/office/drawing/2014/main" id="{792C18FE-50D7-42A7-A445-C920EF0D9E21}"/>
                </a:ext>
              </a:extLst>
            </p:cNvPr>
            <p:cNvSpPr/>
            <p:nvPr/>
          </p:nvSpPr>
          <p:spPr bwMode="auto">
            <a:xfrm>
              <a:off x="769264" y="3382656"/>
              <a:ext cx="578570" cy="578570"/>
            </a:xfrm>
            <a:prstGeom prst="ellipse">
              <a:avLst/>
            </a:prstGeom>
            <a:solidFill>
              <a:srgbClr val="0078D7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6B6F5CA4-68F3-46AA-B0CF-3AEE6795E707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887694" y="3522029"/>
              <a:ext cx="341710" cy="29982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42" name="Straight Arrow Connector 519">
            <a:extLst>
              <a:ext uri="{FF2B5EF4-FFF2-40B4-BE49-F238E27FC236}">
                <a16:creationId xmlns:a16="http://schemas.microsoft.com/office/drawing/2014/main" id="{2C42534F-C63F-464B-8867-976AD7558951}"/>
              </a:ext>
            </a:extLst>
          </p:cNvPr>
          <p:cNvCxnSpPr>
            <a:cxnSpLocks/>
          </p:cNvCxnSpPr>
          <p:nvPr/>
        </p:nvCxnSpPr>
        <p:spPr>
          <a:xfrm>
            <a:off x="3719635" y="1857109"/>
            <a:ext cx="427613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43" name="Straight Arrow Connector 520">
            <a:extLst>
              <a:ext uri="{FF2B5EF4-FFF2-40B4-BE49-F238E27FC236}">
                <a16:creationId xmlns:a16="http://schemas.microsoft.com/office/drawing/2014/main" id="{7668CA16-2D6F-49E4-8694-F5CA199A447F}"/>
              </a:ext>
            </a:extLst>
          </p:cNvPr>
          <p:cNvCxnSpPr>
            <a:cxnSpLocks/>
          </p:cNvCxnSpPr>
          <p:nvPr/>
        </p:nvCxnSpPr>
        <p:spPr>
          <a:xfrm>
            <a:off x="2529837" y="1857109"/>
            <a:ext cx="371929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headEnd type="none"/>
            <a:tailEnd type="triangle" w="lg" len="lg"/>
          </a:ln>
          <a:effectLst/>
        </p:spPr>
      </p:cxnSp>
      <p:grpSp>
        <p:nvGrpSpPr>
          <p:cNvPr id="44" name="Group 521">
            <a:extLst>
              <a:ext uri="{FF2B5EF4-FFF2-40B4-BE49-F238E27FC236}">
                <a16:creationId xmlns:a16="http://schemas.microsoft.com/office/drawing/2014/main" id="{E4231535-6389-471C-8293-A21D745A6973}"/>
              </a:ext>
            </a:extLst>
          </p:cNvPr>
          <p:cNvGrpSpPr/>
          <p:nvPr/>
        </p:nvGrpSpPr>
        <p:grpSpPr>
          <a:xfrm>
            <a:off x="3075140" y="1624950"/>
            <a:ext cx="433866" cy="433866"/>
            <a:chOff x="4099904" y="3382656"/>
            <a:chExt cx="578570" cy="578570"/>
          </a:xfrm>
        </p:grpSpPr>
        <p:sp>
          <p:nvSpPr>
            <p:cNvPr id="45" name="Oval 522">
              <a:extLst>
                <a:ext uri="{FF2B5EF4-FFF2-40B4-BE49-F238E27FC236}">
                  <a16:creationId xmlns:a16="http://schemas.microsoft.com/office/drawing/2014/main" id="{E86885D0-9559-434F-9BED-8CFCD0E1F71A}"/>
                </a:ext>
              </a:extLst>
            </p:cNvPr>
            <p:cNvSpPr/>
            <p:nvPr/>
          </p:nvSpPr>
          <p:spPr bwMode="auto">
            <a:xfrm>
              <a:off x="4099904" y="3382656"/>
              <a:ext cx="578570" cy="578570"/>
            </a:xfrm>
            <a:prstGeom prst="ellipse">
              <a:avLst/>
            </a:prstGeom>
            <a:solidFill>
              <a:srgbClr val="FFFFFF"/>
            </a:solidFill>
            <a:ln w="6350" cap="flat" cmpd="sng" algn="ctr">
              <a:solidFill>
                <a:srgbClr val="505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 126">
              <a:extLst>
                <a:ext uri="{FF2B5EF4-FFF2-40B4-BE49-F238E27FC236}">
                  <a16:creationId xmlns:a16="http://schemas.microsoft.com/office/drawing/2014/main" id="{24902699-92F4-48B7-BDB2-6266AC24D4F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22032" y="3502025"/>
              <a:ext cx="334316" cy="339832"/>
            </a:xfrm>
            <a:custGeom>
              <a:avLst/>
              <a:gdLst>
                <a:gd name="T0" fmla="*/ 68 w 128"/>
                <a:gd name="T1" fmla="*/ 32 h 128"/>
                <a:gd name="T2" fmla="*/ 68 w 128"/>
                <a:gd name="T3" fmla="*/ 62 h 128"/>
                <a:gd name="T4" fmla="*/ 90 w 128"/>
                <a:gd name="T5" fmla="*/ 84 h 128"/>
                <a:gd name="T6" fmla="*/ 84 w 128"/>
                <a:gd name="T7" fmla="*/ 89 h 128"/>
                <a:gd name="T8" fmla="*/ 60 w 128"/>
                <a:gd name="T9" fmla="*/ 66 h 128"/>
                <a:gd name="T10" fmla="*/ 60 w 128"/>
                <a:gd name="T11" fmla="*/ 32 h 128"/>
                <a:gd name="T12" fmla="*/ 68 w 128"/>
                <a:gd name="T13" fmla="*/ 32 h 128"/>
                <a:gd name="T14" fmla="*/ 64 w 128"/>
                <a:gd name="T15" fmla="*/ 0 h 128"/>
                <a:gd name="T16" fmla="*/ 10 w 128"/>
                <a:gd name="T17" fmla="*/ 30 h 128"/>
                <a:gd name="T18" fmla="*/ 8 w 128"/>
                <a:gd name="T19" fmla="*/ 33 h 128"/>
                <a:gd name="T20" fmla="*/ 8 w 128"/>
                <a:gd name="T21" fmla="*/ 34 h 128"/>
                <a:gd name="T22" fmla="*/ 8 w 128"/>
                <a:gd name="T23" fmla="*/ 33 h 128"/>
                <a:gd name="T24" fmla="*/ 8 w 128"/>
                <a:gd name="T25" fmla="*/ 16 h 128"/>
                <a:gd name="T26" fmla="*/ 0 w 128"/>
                <a:gd name="T27" fmla="*/ 16 h 128"/>
                <a:gd name="T28" fmla="*/ 0 w 128"/>
                <a:gd name="T29" fmla="*/ 48 h 128"/>
                <a:gd name="T30" fmla="*/ 32 w 128"/>
                <a:gd name="T31" fmla="*/ 48 h 128"/>
                <a:gd name="T32" fmla="*/ 32 w 128"/>
                <a:gd name="T33" fmla="*/ 40 h 128"/>
                <a:gd name="T34" fmla="*/ 14 w 128"/>
                <a:gd name="T35" fmla="*/ 40 h 128"/>
                <a:gd name="T36" fmla="*/ 17 w 128"/>
                <a:gd name="T37" fmla="*/ 34 h 128"/>
                <a:gd name="T38" fmla="*/ 64 w 128"/>
                <a:gd name="T39" fmla="*/ 8 h 128"/>
                <a:gd name="T40" fmla="*/ 120 w 128"/>
                <a:gd name="T41" fmla="*/ 64 h 128"/>
                <a:gd name="T42" fmla="*/ 64 w 128"/>
                <a:gd name="T43" fmla="*/ 120 h 128"/>
                <a:gd name="T44" fmla="*/ 8 w 128"/>
                <a:gd name="T45" fmla="*/ 64 h 128"/>
                <a:gd name="T46" fmla="*/ 0 w 128"/>
                <a:gd name="T47" fmla="*/ 64 h 128"/>
                <a:gd name="T48" fmla="*/ 64 w 128"/>
                <a:gd name="T49" fmla="*/ 128 h 128"/>
                <a:gd name="T50" fmla="*/ 128 w 128"/>
                <a:gd name="T51" fmla="*/ 64 h 128"/>
                <a:gd name="T52" fmla="*/ 64 w 128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68" y="3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32"/>
                    <a:pt x="60" y="32"/>
                    <a:pt x="60" y="32"/>
                  </a:cubicBezTo>
                  <a:lnTo>
                    <a:pt x="68" y="32"/>
                  </a:lnTo>
                  <a:close/>
                  <a:moveTo>
                    <a:pt x="64" y="0"/>
                  </a:moveTo>
                  <a:cubicBezTo>
                    <a:pt x="42" y="0"/>
                    <a:pt x="22" y="11"/>
                    <a:pt x="10" y="30"/>
                  </a:cubicBezTo>
                  <a:cubicBezTo>
                    <a:pt x="9" y="31"/>
                    <a:pt x="9" y="32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38"/>
                    <a:pt x="16" y="36"/>
                    <a:pt x="17" y="34"/>
                  </a:cubicBezTo>
                  <a:cubicBezTo>
                    <a:pt x="27" y="18"/>
                    <a:pt x="45" y="8"/>
                    <a:pt x="64" y="8"/>
                  </a:cubicBezTo>
                  <a:cubicBezTo>
                    <a:pt x="95" y="8"/>
                    <a:pt x="120" y="33"/>
                    <a:pt x="120" y="64"/>
                  </a:cubicBezTo>
                  <a:cubicBezTo>
                    <a:pt x="120" y="95"/>
                    <a:pt x="95" y="120"/>
                    <a:pt x="64" y="120"/>
                  </a:cubicBezTo>
                  <a:cubicBezTo>
                    <a:pt x="33" y="120"/>
                    <a:pt x="8" y="95"/>
                    <a:pt x="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100" y="128"/>
                    <a:pt x="128" y="99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</p:grpSp>
      <p:sp>
        <p:nvSpPr>
          <p:cNvPr id="47" name="TextBox 524">
            <a:extLst>
              <a:ext uri="{FF2B5EF4-FFF2-40B4-BE49-F238E27FC236}">
                <a16:creationId xmlns:a16="http://schemas.microsoft.com/office/drawing/2014/main" id="{9A37FB3D-35D3-4758-BA62-B43FB6DC97C2}"/>
              </a:ext>
            </a:extLst>
          </p:cNvPr>
          <p:cNvSpPr txBox="1"/>
          <p:nvPr/>
        </p:nvSpPr>
        <p:spPr>
          <a:xfrm>
            <a:off x="2712724" y="2105059"/>
            <a:ext cx="1158701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71921">
              <a:lnSpc>
                <a:spcPct val="90000"/>
              </a:lnSpc>
              <a:defRPr/>
            </a:pPr>
            <a:r>
              <a:rPr lang="en-US" sz="825" kern="0" dirty="0">
                <a:cs typeface="Segoe UI Light" panose="020B0502040204020203" pitchFamily="34" charset="0"/>
              </a:rPr>
              <a:t>Administrator privileges expire after a specified interval</a:t>
            </a:r>
          </a:p>
        </p:txBody>
      </p:sp>
      <p:pic>
        <p:nvPicPr>
          <p:cNvPr id="58" name="Picture 433">
            <a:extLst>
              <a:ext uri="{FF2B5EF4-FFF2-40B4-BE49-F238E27FC236}">
                <a16:creationId xmlns:a16="http://schemas.microsoft.com/office/drawing/2014/main" id="{AEE02808-C9A4-4481-9B65-9BE4849E50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13"/>
          <a:stretch/>
        </p:blipFill>
        <p:spPr>
          <a:xfrm>
            <a:off x="6849881" y="1628655"/>
            <a:ext cx="1877563" cy="1877564"/>
          </a:xfrm>
          <a:prstGeom prst="ellipse">
            <a:avLst/>
          </a:prstGeom>
          <a:solidFill>
            <a:srgbClr val="EBEBEC"/>
          </a:solidFill>
          <a:ln w="19050" cap="flat" cmpd="sng" algn="ctr">
            <a:solidFill>
              <a:schemeClr val="accent4"/>
            </a:solidFill>
            <a:prstDash val="sysDash"/>
            <a:headEnd type="none" w="med" len="med"/>
            <a:tailEnd type="none" w="med" len="med"/>
          </a:ln>
          <a:effectLst/>
        </p:spPr>
      </p:pic>
      <p:sp>
        <p:nvSpPr>
          <p:cNvPr id="61" name="Oval 421">
            <a:extLst>
              <a:ext uri="{FF2B5EF4-FFF2-40B4-BE49-F238E27FC236}">
                <a16:creationId xmlns:a16="http://schemas.microsoft.com/office/drawing/2014/main" id="{02CEB9E9-C0DE-4A6E-9417-6FA3D7AF6BAC}"/>
              </a:ext>
            </a:extLst>
          </p:cNvPr>
          <p:cNvSpPr/>
          <p:nvPr/>
        </p:nvSpPr>
        <p:spPr bwMode="auto">
          <a:xfrm>
            <a:off x="6566338" y="1363718"/>
            <a:ext cx="2444648" cy="2396358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42655" tIns="114125" rIns="142655" bIns="1141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273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73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2" name="Group 60">
            <a:extLst>
              <a:ext uri="{FF2B5EF4-FFF2-40B4-BE49-F238E27FC236}">
                <a16:creationId xmlns:a16="http://schemas.microsoft.com/office/drawing/2014/main" id="{CB980CBD-6E50-47BB-9D96-AB0269A35D7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298840" y="2152577"/>
            <a:ext cx="528448" cy="628091"/>
            <a:chOff x="7" y="4"/>
            <a:chExt cx="944" cy="1122"/>
          </a:xfrm>
        </p:grpSpPr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5E142BD0-5278-41C2-AB28-2D908CA78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" y="157"/>
              <a:ext cx="777" cy="894"/>
            </a:xfrm>
            <a:custGeom>
              <a:avLst/>
              <a:gdLst>
                <a:gd name="T0" fmla="*/ 788 w 915"/>
                <a:gd name="T1" fmla="*/ 0 h 1053"/>
                <a:gd name="T2" fmla="*/ 791 w 915"/>
                <a:gd name="T3" fmla="*/ 0 h 1053"/>
                <a:gd name="T4" fmla="*/ 791 w 915"/>
                <a:gd name="T5" fmla="*/ 3 h 1053"/>
                <a:gd name="T6" fmla="*/ 826 w 915"/>
                <a:gd name="T7" fmla="*/ 62 h 1053"/>
                <a:gd name="T8" fmla="*/ 855 w 915"/>
                <a:gd name="T9" fmla="*/ 124 h 1053"/>
                <a:gd name="T10" fmla="*/ 880 w 915"/>
                <a:gd name="T11" fmla="*/ 186 h 1053"/>
                <a:gd name="T12" fmla="*/ 898 w 915"/>
                <a:gd name="T13" fmla="*/ 247 h 1053"/>
                <a:gd name="T14" fmla="*/ 909 w 915"/>
                <a:gd name="T15" fmla="*/ 315 h 1053"/>
                <a:gd name="T16" fmla="*/ 915 w 915"/>
                <a:gd name="T17" fmla="*/ 382 h 1053"/>
                <a:gd name="T18" fmla="*/ 912 w 915"/>
                <a:gd name="T19" fmla="*/ 449 h 1053"/>
                <a:gd name="T20" fmla="*/ 904 w 915"/>
                <a:gd name="T21" fmla="*/ 516 h 1053"/>
                <a:gd name="T22" fmla="*/ 893 w 915"/>
                <a:gd name="T23" fmla="*/ 580 h 1053"/>
                <a:gd name="T24" fmla="*/ 874 w 915"/>
                <a:gd name="T25" fmla="*/ 642 h 1053"/>
                <a:gd name="T26" fmla="*/ 853 w 915"/>
                <a:gd name="T27" fmla="*/ 701 h 1053"/>
                <a:gd name="T28" fmla="*/ 823 w 915"/>
                <a:gd name="T29" fmla="*/ 760 h 1053"/>
                <a:gd name="T30" fmla="*/ 788 w 915"/>
                <a:gd name="T31" fmla="*/ 817 h 1053"/>
                <a:gd name="T32" fmla="*/ 756 w 915"/>
                <a:gd name="T33" fmla="*/ 860 h 1053"/>
                <a:gd name="T34" fmla="*/ 726 w 915"/>
                <a:gd name="T35" fmla="*/ 892 h 1053"/>
                <a:gd name="T36" fmla="*/ 683 w 915"/>
                <a:gd name="T37" fmla="*/ 932 h 1053"/>
                <a:gd name="T38" fmla="*/ 640 w 915"/>
                <a:gd name="T39" fmla="*/ 965 h 1053"/>
                <a:gd name="T40" fmla="*/ 595 w 915"/>
                <a:gd name="T41" fmla="*/ 994 h 1053"/>
                <a:gd name="T42" fmla="*/ 544 w 915"/>
                <a:gd name="T43" fmla="*/ 1021 h 1053"/>
                <a:gd name="T44" fmla="*/ 492 w 915"/>
                <a:gd name="T45" fmla="*/ 1042 h 1053"/>
                <a:gd name="T46" fmla="*/ 460 w 915"/>
                <a:gd name="T47" fmla="*/ 1053 h 1053"/>
                <a:gd name="T48" fmla="*/ 449 w 915"/>
                <a:gd name="T49" fmla="*/ 1050 h 1053"/>
                <a:gd name="T50" fmla="*/ 412 w 915"/>
                <a:gd name="T51" fmla="*/ 1040 h 1053"/>
                <a:gd name="T52" fmla="*/ 353 w 915"/>
                <a:gd name="T53" fmla="*/ 1013 h 1053"/>
                <a:gd name="T54" fmla="*/ 296 w 915"/>
                <a:gd name="T55" fmla="*/ 981 h 1053"/>
                <a:gd name="T56" fmla="*/ 245 w 915"/>
                <a:gd name="T57" fmla="*/ 943 h 1053"/>
                <a:gd name="T58" fmla="*/ 199 w 915"/>
                <a:gd name="T59" fmla="*/ 903 h 1053"/>
                <a:gd name="T60" fmla="*/ 156 w 915"/>
                <a:gd name="T61" fmla="*/ 857 h 1053"/>
                <a:gd name="T62" fmla="*/ 121 w 915"/>
                <a:gd name="T63" fmla="*/ 809 h 1053"/>
                <a:gd name="T64" fmla="*/ 86 w 915"/>
                <a:gd name="T65" fmla="*/ 752 h 1053"/>
                <a:gd name="T66" fmla="*/ 60 w 915"/>
                <a:gd name="T67" fmla="*/ 696 h 1053"/>
                <a:gd name="T68" fmla="*/ 38 w 915"/>
                <a:gd name="T69" fmla="*/ 632 h 1053"/>
                <a:gd name="T70" fmla="*/ 16 w 915"/>
                <a:gd name="T71" fmla="*/ 554 h 1053"/>
                <a:gd name="T72" fmla="*/ 3 w 915"/>
                <a:gd name="T73" fmla="*/ 478 h 1053"/>
                <a:gd name="T74" fmla="*/ 0 w 915"/>
                <a:gd name="T75" fmla="*/ 403 h 1053"/>
                <a:gd name="T76" fmla="*/ 3 w 915"/>
                <a:gd name="T77" fmla="*/ 328 h 1053"/>
                <a:gd name="T78" fmla="*/ 16 w 915"/>
                <a:gd name="T79" fmla="*/ 256 h 1053"/>
                <a:gd name="T80" fmla="*/ 35 w 915"/>
                <a:gd name="T81" fmla="*/ 183 h 1053"/>
                <a:gd name="T82" fmla="*/ 62 w 915"/>
                <a:gd name="T83" fmla="*/ 113 h 1053"/>
                <a:gd name="T84" fmla="*/ 97 w 915"/>
                <a:gd name="T85" fmla="*/ 43 h 1053"/>
                <a:gd name="T86" fmla="*/ 124 w 915"/>
                <a:gd name="T87" fmla="*/ 0 h 1053"/>
                <a:gd name="T88" fmla="*/ 124 w 915"/>
                <a:gd name="T89" fmla="*/ 0 h 1053"/>
                <a:gd name="T90" fmla="*/ 159 w 915"/>
                <a:gd name="T91" fmla="*/ 8 h 1053"/>
                <a:gd name="T92" fmla="*/ 224 w 915"/>
                <a:gd name="T93" fmla="*/ 22 h 1053"/>
                <a:gd name="T94" fmla="*/ 288 w 915"/>
                <a:gd name="T95" fmla="*/ 27 h 1053"/>
                <a:gd name="T96" fmla="*/ 353 w 915"/>
                <a:gd name="T97" fmla="*/ 22 h 1053"/>
                <a:gd name="T98" fmla="*/ 417 w 915"/>
                <a:gd name="T99" fmla="*/ 11 h 1053"/>
                <a:gd name="T100" fmla="*/ 455 w 915"/>
                <a:gd name="T101" fmla="*/ 0 h 1053"/>
                <a:gd name="T102" fmla="*/ 466 w 915"/>
                <a:gd name="T103" fmla="*/ 0 h 1053"/>
                <a:gd name="T104" fmla="*/ 530 w 915"/>
                <a:gd name="T105" fmla="*/ 16 h 1053"/>
                <a:gd name="T106" fmla="*/ 595 w 915"/>
                <a:gd name="T107" fmla="*/ 25 h 1053"/>
                <a:gd name="T108" fmla="*/ 659 w 915"/>
                <a:gd name="T109" fmla="*/ 25 h 1053"/>
                <a:gd name="T110" fmla="*/ 724 w 915"/>
                <a:gd name="T111" fmla="*/ 16 h 1053"/>
                <a:gd name="T112" fmla="*/ 788 w 915"/>
                <a:gd name="T113" fmla="*/ 0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5" h="1053">
                  <a:moveTo>
                    <a:pt x="788" y="0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1" y="0"/>
                  </a:lnTo>
                  <a:lnTo>
                    <a:pt x="791" y="3"/>
                  </a:lnTo>
                  <a:lnTo>
                    <a:pt x="791" y="3"/>
                  </a:lnTo>
                  <a:lnTo>
                    <a:pt x="810" y="33"/>
                  </a:lnTo>
                  <a:lnTo>
                    <a:pt x="826" y="62"/>
                  </a:lnTo>
                  <a:lnTo>
                    <a:pt x="842" y="92"/>
                  </a:lnTo>
                  <a:lnTo>
                    <a:pt x="855" y="124"/>
                  </a:lnTo>
                  <a:lnTo>
                    <a:pt x="869" y="153"/>
                  </a:lnTo>
                  <a:lnTo>
                    <a:pt x="880" y="186"/>
                  </a:lnTo>
                  <a:lnTo>
                    <a:pt x="888" y="215"/>
                  </a:lnTo>
                  <a:lnTo>
                    <a:pt x="898" y="247"/>
                  </a:lnTo>
                  <a:lnTo>
                    <a:pt x="904" y="280"/>
                  </a:lnTo>
                  <a:lnTo>
                    <a:pt x="909" y="315"/>
                  </a:lnTo>
                  <a:lnTo>
                    <a:pt x="912" y="347"/>
                  </a:lnTo>
                  <a:lnTo>
                    <a:pt x="915" y="382"/>
                  </a:lnTo>
                  <a:lnTo>
                    <a:pt x="915" y="414"/>
                  </a:lnTo>
                  <a:lnTo>
                    <a:pt x="912" y="449"/>
                  </a:lnTo>
                  <a:lnTo>
                    <a:pt x="909" y="481"/>
                  </a:lnTo>
                  <a:lnTo>
                    <a:pt x="904" y="516"/>
                  </a:lnTo>
                  <a:lnTo>
                    <a:pt x="898" y="548"/>
                  </a:lnTo>
                  <a:lnTo>
                    <a:pt x="893" y="580"/>
                  </a:lnTo>
                  <a:lnTo>
                    <a:pt x="885" y="613"/>
                  </a:lnTo>
                  <a:lnTo>
                    <a:pt x="874" y="642"/>
                  </a:lnTo>
                  <a:lnTo>
                    <a:pt x="863" y="672"/>
                  </a:lnTo>
                  <a:lnTo>
                    <a:pt x="853" y="701"/>
                  </a:lnTo>
                  <a:lnTo>
                    <a:pt x="839" y="731"/>
                  </a:lnTo>
                  <a:lnTo>
                    <a:pt x="823" y="760"/>
                  </a:lnTo>
                  <a:lnTo>
                    <a:pt x="807" y="787"/>
                  </a:lnTo>
                  <a:lnTo>
                    <a:pt x="788" y="817"/>
                  </a:lnTo>
                  <a:lnTo>
                    <a:pt x="769" y="844"/>
                  </a:lnTo>
                  <a:lnTo>
                    <a:pt x="756" y="860"/>
                  </a:lnTo>
                  <a:lnTo>
                    <a:pt x="740" y="876"/>
                  </a:lnTo>
                  <a:lnTo>
                    <a:pt x="726" y="892"/>
                  </a:lnTo>
                  <a:lnTo>
                    <a:pt x="705" y="911"/>
                  </a:lnTo>
                  <a:lnTo>
                    <a:pt x="683" y="932"/>
                  </a:lnTo>
                  <a:lnTo>
                    <a:pt x="662" y="948"/>
                  </a:lnTo>
                  <a:lnTo>
                    <a:pt x="640" y="965"/>
                  </a:lnTo>
                  <a:lnTo>
                    <a:pt x="616" y="981"/>
                  </a:lnTo>
                  <a:lnTo>
                    <a:pt x="595" y="994"/>
                  </a:lnTo>
                  <a:lnTo>
                    <a:pt x="570" y="1008"/>
                  </a:lnTo>
                  <a:lnTo>
                    <a:pt x="544" y="1021"/>
                  </a:lnTo>
                  <a:lnTo>
                    <a:pt x="519" y="1032"/>
                  </a:lnTo>
                  <a:lnTo>
                    <a:pt x="492" y="1042"/>
                  </a:lnTo>
                  <a:lnTo>
                    <a:pt x="466" y="1050"/>
                  </a:lnTo>
                  <a:lnTo>
                    <a:pt x="460" y="1053"/>
                  </a:lnTo>
                  <a:lnTo>
                    <a:pt x="455" y="1053"/>
                  </a:lnTo>
                  <a:lnTo>
                    <a:pt x="449" y="1050"/>
                  </a:lnTo>
                  <a:lnTo>
                    <a:pt x="444" y="1050"/>
                  </a:lnTo>
                  <a:lnTo>
                    <a:pt x="412" y="1040"/>
                  </a:lnTo>
                  <a:lnTo>
                    <a:pt x="382" y="1026"/>
                  </a:lnTo>
                  <a:lnTo>
                    <a:pt x="353" y="1013"/>
                  </a:lnTo>
                  <a:lnTo>
                    <a:pt x="323" y="997"/>
                  </a:lnTo>
                  <a:lnTo>
                    <a:pt x="296" y="981"/>
                  </a:lnTo>
                  <a:lnTo>
                    <a:pt x="269" y="962"/>
                  </a:lnTo>
                  <a:lnTo>
                    <a:pt x="245" y="943"/>
                  </a:lnTo>
                  <a:lnTo>
                    <a:pt x="221" y="924"/>
                  </a:lnTo>
                  <a:lnTo>
                    <a:pt x="199" y="903"/>
                  </a:lnTo>
                  <a:lnTo>
                    <a:pt x="178" y="881"/>
                  </a:lnTo>
                  <a:lnTo>
                    <a:pt x="156" y="857"/>
                  </a:lnTo>
                  <a:lnTo>
                    <a:pt x="137" y="833"/>
                  </a:lnTo>
                  <a:lnTo>
                    <a:pt x="121" y="809"/>
                  </a:lnTo>
                  <a:lnTo>
                    <a:pt x="103" y="782"/>
                  </a:lnTo>
                  <a:lnTo>
                    <a:pt x="86" y="752"/>
                  </a:lnTo>
                  <a:lnTo>
                    <a:pt x="73" y="726"/>
                  </a:lnTo>
                  <a:lnTo>
                    <a:pt x="60" y="696"/>
                  </a:lnTo>
                  <a:lnTo>
                    <a:pt x="49" y="664"/>
                  </a:lnTo>
                  <a:lnTo>
                    <a:pt x="38" y="632"/>
                  </a:lnTo>
                  <a:lnTo>
                    <a:pt x="25" y="591"/>
                  </a:lnTo>
                  <a:lnTo>
                    <a:pt x="16" y="554"/>
                  </a:lnTo>
                  <a:lnTo>
                    <a:pt x="8" y="516"/>
                  </a:lnTo>
                  <a:lnTo>
                    <a:pt x="3" y="478"/>
                  </a:lnTo>
                  <a:lnTo>
                    <a:pt x="0" y="441"/>
                  </a:lnTo>
                  <a:lnTo>
                    <a:pt x="0" y="403"/>
                  </a:lnTo>
                  <a:lnTo>
                    <a:pt x="0" y="366"/>
                  </a:lnTo>
                  <a:lnTo>
                    <a:pt x="3" y="328"/>
                  </a:lnTo>
                  <a:lnTo>
                    <a:pt x="8" y="293"/>
                  </a:lnTo>
                  <a:lnTo>
                    <a:pt x="16" y="256"/>
                  </a:lnTo>
                  <a:lnTo>
                    <a:pt x="25" y="221"/>
                  </a:lnTo>
                  <a:lnTo>
                    <a:pt x="35" y="183"/>
                  </a:lnTo>
                  <a:lnTo>
                    <a:pt x="49" y="148"/>
                  </a:lnTo>
                  <a:lnTo>
                    <a:pt x="62" y="113"/>
                  </a:lnTo>
                  <a:lnTo>
                    <a:pt x="78" y="78"/>
                  </a:lnTo>
                  <a:lnTo>
                    <a:pt x="97" y="43"/>
                  </a:lnTo>
                  <a:lnTo>
                    <a:pt x="119" y="8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59" y="8"/>
                  </a:lnTo>
                  <a:lnTo>
                    <a:pt x="191" y="16"/>
                  </a:lnTo>
                  <a:lnTo>
                    <a:pt x="224" y="22"/>
                  </a:lnTo>
                  <a:lnTo>
                    <a:pt x="256" y="25"/>
                  </a:lnTo>
                  <a:lnTo>
                    <a:pt x="288" y="27"/>
                  </a:lnTo>
                  <a:lnTo>
                    <a:pt x="320" y="25"/>
                  </a:lnTo>
                  <a:lnTo>
                    <a:pt x="353" y="22"/>
                  </a:lnTo>
                  <a:lnTo>
                    <a:pt x="385" y="16"/>
                  </a:lnTo>
                  <a:lnTo>
                    <a:pt x="417" y="11"/>
                  </a:lnTo>
                  <a:lnTo>
                    <a:pt x="447" y="0"/>
                  </a:lnTo>
                  <a:lnTo>
                    <a:pt x="455" y="0"/>
                  </a:lnTo>
                  <a:lnTo>
                    <a:pt x="460" y="0"/>
                  </a:lnTo>
                  <a:lnTo>
                    <a:pt x="466" y="0"/>
                  </a:lnTo>
                  <a:lnTo>
                    <a:pt x="498" y="11"/>
                  </a:lnTo>
                  <a:lnTo>
                    <a:pt x="530" y="16"/>
                  </a:lnTo>
                  <a:lnTo>
                    <a:pt x="562" y="22"/>
                  </a:lnTo>
                  <a:lnTo>
                    <a:pt x="595" y="25"/>
                  </a:lnTo>
                  <a:lnTo>
                    <a:pt x="627" y="27"/>
                  </a:lnTo>
                  <a:lnTo>
                    <a:pt x="659" y="25"/>
                  </a:lnTo>
                  <a:lnTo>
                    <a:pt x="691" y="22"/>
                  </a:lnTo>
                  <a:lnTo>
                    <a:pt x="724" y="16"/>
                  </a:lnTo>
                  <a:lnTo>
                    <a:pt x="756" y="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B771405C-8FCC-4E9D-89A2-8FCFA65B1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73"/>
              <a:ext cx="915" cy="1053"/>
            </a:xfrm>
            <a:custGeom>
              <a:avLst/>
              <a:gdLst>
                <a:gd name="T0" fmla="*/ 788 w 915"/>
                <a:gd name="T1" fmla="*/ 0 h 1053"/>
                <a:gd name="T2" fmla="*/ 791 w 915"/>
                <a:gd name="T3" fmla="*/ 0 h 1053"/>
                <a:gd name="T4" fmla="*/ 791 w 915"/>
                <a:gd name="T5" fmla="*/ 3 h 1053"/>
                <a:gd name="T6" fmla="*/ 826 w 915"/>
                <a:gd name="T7" fmla="*/ 62 h 1053"/>
                <a:gd name="T8" fmla="*/ 855 w 915"/>
                <a:gd name="T9" fmla="*/ 124 h 1053"/>
                <a:gd name="T10" fmla="*/ 880 w 915"/>
                <a:gd name="T11" fmla="*/ 186 h 1053"/>
                <a:gd name="T12" fmla="*/ 898 w 915"/>
                <a:gd name="T13" fmla="*/ 247 h 1053"/>
                <a:gd name="T14" fmla="*/ 909 w 915"/>
                <a:gd name="T15" fmla="*/ 315 h 1053"/>
                <a:gd name="T16" fmla="*/ 915 w 915"/>
                <a:gd name="T17" fmla="*/ 382 h 1053"/>
                <a:gd name="T18" fmla="*/ 912 w 915"/>
                <a:gd name="T19" fmla="*/ 449 h 1053"/>
                <a:gd name="T20" fmla="*/ 904 w 915"/>
                <a:gd name="T21" fmla="*/ 516 h 1053"/>
                <a:gd name="T22" fmla="*/ 893 w 915"/>
                <a:gd name="T23" fmla="*/ 580 h 1053"/>
                <a:gd name="T24" fmla="*/ 874 w 915"/>
                <a:gd name="T25" fmla="*/ 642 h 1053"/>
                <a:gd name="T26" fmla="*/ 853 w 915"/>
                <a:gd name="T27" fmla="*/ 701 h 1053"/>
                <a:gd name="T28" fmla="*/ 823 w 915"/>
                <a:gd name="T29" fmla="*/ 760 h 1053"/>
                <a:gd name="T30" fmla="*/ 788 w 915"/>
                <a:gd name="T31" fmla="*/ 817 h 1053"/>
                <a:gd name="T32" fmla="*/ 756 w 915"/>
                <a:gd name="T33" fmla="*/ 860 h 1053"/>
                <a:gd name="T34" fmla="*/ 726 w 915"/>
                <a:gd name="T35" fmla="*/ 892 h 1053"/>
                <a:gd name="T36" fmla="*/ 683 w 915"/>
                <a:gd name="T37" fmla="*/ 932 h 1053"/>
                <a:gd name="T38" fmla="*/ 640 w 915"/>
                <a:gd name="T39" fmla="*/ 965 h 1053"/>
                <a:gd name="T40" fmla="*/ 595 w 915"/>
                <a:gd name="T41" fmla="*/ 994 h 1053"/>
                <a:gd name="T42" fmla="*/ 544 w 915"/>
                <a:gd name="T43" fmla="*/ 1021 h 1053"/>
                <a:gd name="T44" fmla="*/ 492 w 915"/>
                <a:gd name="T45" fmla="*/ 1042 h 1053"/>
                <a:gd name="T46" fmla="*/ 460 w 915"/>
                <a:gd name="T47" fmla="*/ 1053 h 1053"/>
                <a:gd name="T48" fmla="*/ 449 w 915"/>
                <a:gd name="T49" fmla="*/ 1050 h 1053"/>
                <a:gd name="T50" fmla="*/ 412 w 915"/>
                <a:gd name="T51" fmla="*/ 1040 h 1053"/>
                <a:gd name="T52" fmla="*/ 353 w 915"/>
                <a:gd name="T53" fmla="*/ 1013 h 1053"/>
                <a:gd name="T54" fmla="*/ 296 w 915"/>
                <a:gd name="T55" fmla="*/ 981 h 1053"/>
                <a:gd name="T56" fmla="*/ 245 w 915"/>
                <a:gd name="T57" fmla="*/ 943 h 1053"/>
                <a:gd name="T58" fmla="*/ 199 w 915"/>
                <a:gd name="T59" fmla="*/ 903 h 1053"/>
                <a:gd name="T60" fmla="*/ 156 w 915"/>
                <a:gd name="T61" fmla="*/ 857 h 1053"/>
                <a:gd name="T62" fmla="*/ 121 w 915"/>
                <a:gd name="T63" fmla="*/ 809 h 1053"/>
                <a:gd name="T64" fmla="*/ 86 w 915"/>
                <a:gd name="T65" fmla="*/ 752 h 1053"/>
                <a:gd name="T66" fmla="*/ 60 w 915"/>
                <a:gd name="T67" fmla="*/ 696 h 1053"/>
                <a:gd name="T68" fmla="*/ 38 w 915"/>
                <a:gd name="T69" fmla="*/ 632 h 1053"/>
                <a:gd name="T70" fmla="*/ 16 w 915"/>
                <a:gd name="T71" fmla="*/ 554 h 1053"/>
                <a:gd name="T72" fmla="*/ 3 w 915"/>
                <a:gd name="T73" fmla="*/ 478 h 1053"/>
                <a:gd name="T74" fmla="*/ 0 w 915"/>
                <a:gd name="T75" fmla="*/ 403 h 1053"/>
                <a:gd name="T76" fmla="*/ 3 w 915"/>
                <a:gd name="T77" fmla="*/ 328 h 1053"/>
                <a:gd name="T78" fmla="*/ 16 w 915"/>
                <a:gd name="T79" fmla="*/ 256 h 1053"/>
                <a:gd name="T80" fmla="*/ 35 w 915"/>
                <a:gd name="T81" fmla="*/ 183 h 1053"/>
                <a:gd name="T82" fmla="*/ 62 w 915"/>
                <a:gd name="T83" fmla="*/ 113 h 1053"/>
                <a:gd name="T84" fmla="*/ 97 w 915"/>
                <a:gd name="T85" fmla="*/ 43 h 1053"/>
                <a:gd name="T86" fmla="*/ 124 w 915"/>
                <a:gd name="T87" fmla="*/ 0 h 1053"/>
                <a:gd name="T88" fmla="*/ 124 w 915"/>
                <a:gd name="T89" fmla="*/ 0 h 1053"/>
                <a:gd name="T90" fmla="*/ 159 w 915"/>
                <a:gd name="T91" fmla="*/ 8 h 1053"/>
                <a:gd name="T92" fmla="*/ 224 w 915"/>
                <a:gd name="T93" fmla="*/ 22 h 1053"/>
                <a:gd name="T94" fmla="*/ 288 w 915"/>
                <a:gd name="T95" fmla="*/ 27 h 1053"/>
                <a:gd name="T96" fmla="*/ 353 w 915"/>
                <a:gd name="T97" fmla="*/ 22 h 1053"/>
                <a:gd name="T98" fmla="*/ 417 w 915"/>
                <a:gd name="T99" fmla="*/ 11 h 1053"/>
                <a:gd name="T100" fmla="*/ 455 w 915"/>
                <a:gd name="T101" fmla="*/ 0 h 1053"/>
                <a:gd name="T102" fmla="*/ 466 w 915"/>
                <a:gd name="T103" fmla="*/ 0 h 1053"/>
                <a:gd name="T104" fmla="*/ 530 w 915"/>
                <a:gd name="T105" fmla="*/ 16 h 1053"/>
                <a:gd name="T106" fmla="*/ 595 w 915"/>
                <a:gd name="T107" fmla="*/ 25 h 1053"/>
                <a:gd name="T108" fmla="*/ 659 w 915"/>
                <a:gd name="T109" fmla="*/ 25 h 1053"/>
                <a:gd name="T110" fmla="*/ 724 w 915"/>
                <a:gd name="T111" fmla="*/ 16 h 1053"/>
                <a:gd name="T112" fmla="*/ 788 w 915"/>
                <a:gd name="T113" fmla="*/ 0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5" h="1053">
                  <a:moveTo>
                    <a:pt x="788" y="0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1" y="0"/>
                  </a:lnTo>
                  <a:lnTo>
                    <a:pt x="791" y="3"/>
                  </a:lnTo>
                  <a:lnTo>
                    <a:pt x="791" y="3"/>
                  </a:lnTo>
                  <a:lnTo>
                    <a:pt x="810" y="33"/>
                  </a:lnTo>
                  <a:lnTo>
                    <a:pt x="826" y="62"/>
                  </a:lnTo>
                  <a:lnTo>
                    <a:pt x="842" y="92"/>
                  </a:lnTo>
                  <a:lnTo>
                    <a:pt x="855" y="124"/>
                  </a:lnTo>
                  <a:lnTo>
                    <a:pt x="869" y="153"/>
                  </a:lnTo>
                  <a:lnTo>
                    <a:pt x="880" y="186"/>
                  </a:lnTo>
                  <a:lnTo>
                    <a:pt x="888" y="215"/>
                  </a:lnTo>
                  <a:lnTo>
                    <a:pt x="898" y="247"/>
                  </a:lnTo>
                  <a:lnTo>
                    <a:pt x="904" y="280"/>
                  </a:lnTo>
                  <a:lnTo>
                    <a:pt x="909" y="315"/>
                  </a:lnTo>
                  <a:lnTo>
                    <a:pt x="912" y="347"/>
                  </a:lnTo>
                  <a:lnTo>
                    <a:pt x="915" y="382"/>
                  </a:lnTo>
                  <a:lnTo>
                    <a:pt x="915" y="414"/>
                  </a:lnTo>
                  <a:lnTo>
                    <a:pt x="912" y="449"/>
                  </a:lnTo>
                  <a:lnTo>
                    <a:pt x="909" y="481"/>
                  </a:lnTo>
                  <a:lnTo>
                    <a:pt x="904" y="516"/>
                  </a:lnTo>
                  <a:lnTo>
                    <a:pt x="898" y="548"/>
                  </a:lnTo>
                  <a:lnTo>
                    <a:pt x="893" y="580"/>
                  </a:lnTo>
                  <a:lnTo>
                    <a:pt x="885" y="613"/>
                  </a:lnTo>
                  <a:lnTo>
                    <a:pt x="874" y="642"/>
                  </a:lnTo>
                  <a:lnTo>
                    <a:pt x="863" y="672"/>
                  </a:lnTo>
                  <a:lnTo>
                    <a:pt x="853" y="701"/>
                  </a:lnTo>
                  <a:lnTo>
                    <a:pt x="839" y="731"/>
                  </a:lnTo>
                  <a:lnTo>
                    <a:pt x="823" y="760"/>
                  </a:lnTo>
                  <a:lnTo>
                    <a:pt x="807" y="787"/>
                  </a:lnTo>
                  <a:lnTo>
                    <a:pt x="788" y="817"/>
                  </a:lnTo>
                  <a:lnTo>
                    <a:pt x="769" y="844"/>
                  </a:lnTo>
                  <a:lnTo>
                    <a:pt x="756" y="860"/>
                  </a:lnTo>
                  <a:lnTo>
                    <a:pt x="740" y="876"/>
                  </a:lnTo>
                  <a:lnTo>
                    <a:pt x="726" y="892"/>
                  </a:lnTo>
                  <a:lnTo>
                    <a:pt x="705" y="911"/>
                  </a:lnTo>
                  <a:lnTo>
                    <a:pt x="683" y="932"/>
                  </a:lnTo>
                  <a:lnTo>
                    <a:pt x="662" y="948"/>
                  </a:lnTo>
                  <a:lnTo>
                    <a:pt x="640" y="965"/>
                  </a:lnTo>
                  <a:lnTo>
                    <a:pt x="616" y="981"/>
                  </a:lnTo>
                  <a:lnTo>
                    <a:pt x="595" y="994"/>
                  </a:lnTo>
                  <a:lnTo>
                    <a:pt x="570" y="1008"/>
                  </a:lnTo>
                  <a:lnTo>
                    <a:pt x="544" y="1021"/>
                  </a:lnTo>
                  <a:lnTo>
                    <a:pt x="519" y="1032"/>
                  </a:lnTo>
                  <a:lnTo>
                    <a:pt x="492" y="1042"/>
                  </a:lnTo>
                  <a:lnTo>
                    <a:pt x="466" y="1050"/>
                  </a:lnTo>
                  <a:lnTo>
                    <a:pt x="460" y="1053"/>
                  </a:lnTo>
                  <a:lnTo>
                    <a:pt x="455" y="1053"/>
                  </a:lnTo>
                  <a:lnTo>
                    <a:pt x="449" y="1050"/>
                  </a:lnTo>
                  <a:lnTo>
                    <a:pt x="444" y="1050"/>
                  </a:lnTo>
                  <a:lnTo>
                    <a:pt x="412" y="1040"/>
                  </a:lnTo>
                  <a:lnTo>
                    <a:pt x="382" y="1026"/>
                  </a:lnTo>
                  <a:lnTo>
                    <a:pt x="353" y="1013"/>
                  </a:lnTo>
                  <a:lnTo>
                    <a:pt x="323" y="997"/>
                  </a:lnTo>
                  <a:lnTo>
                    <a:pt x="296" y="981"/>
                  </a:lnTo>
                  <a:lnTo>
                    <a:pt x="269" y="962"/>
                  </a:lnTo>
                  <a:lnTo>
                    <a:pt x="245" y="943"/>
                  </a:lnTo>
                  <a:lnTo>
                    <a:pt x="221" y="924"/>
                  </a:lnTo>
                  <a:lnTo>
                    <a:pt x="199" y="903"/>
                  </a:lnTo>
                  <a:lnTo>
                    <a:pt x="178" y="881"/>
                  </a:lnTo>
                  <a:lnTo>
                    <a:pt x="156" y="857"/>
                  </a:lnTo>
                  <a:lnTo>
                    <a:pt x="137" y="833"/>
                  </a:lnTo>
                  <a:lnTo>
                    <a:pt x="121" y="809"/>
                  </a:lnTo>
                  <a:lnTo>
                    <a:pt x="103" y="782"/>
                  </a:lnTo>
                  <a:lnTo>
                    <a:pt x="86" y="752"/>
                  </a:lnTo>
                  <a:lnTo>
                    <a:pt x="73" y="726"/>
                  </a:lnTo>
                  <a:lnTo>
                    <a:pt x="60" y="696"/>
                  </a:lnTo>
                  <a:lnTo>
                    <a:pt x="49" y="664"/>
                  </a:lnTo>
                  <a:lnTo>
                    <a:pt x="38" y="632"/>
                  </a:lnTo>
                  <a:lnTo>
                    <a:pt x="25" y="591"/>
                  </a:lnTo>
                  <a:lnTo>
                    <a:pt x="16" y="554"/>
                  </a:lnTo>
                  <a:lnTo>
                    <a:pt x="8" y="516"/>
                  </a:lnTo>
                  <a:lnTo>
                    <a:pt x="3" y="478"/>
                  </a:lnTo>
                  <a:lnTo>
                    <a:pt x="0" y="441"/>
                  </a:lnTo>
                  <a:lnTo>
                    <a:pt x="0" y="403"/>
                  </a:lnTo>
                  <a:lnTo>
                    <a:pt x="0" y="366"/>
                  </a:lnTo>
                  <a:lnTo>
                    <a:pt x="3" y="328"/>
                  </a:lnTo>
                  <a:lnTo>
                    <a:pt x="8" y="293"/>
                  </a:lnTo>
                  <a:lnTo>
                    <a:pt x="16" y="256"/>
                  </a:lnTo>
                  <a:lnTo>
                    <a:pt x="25" y="221"/>
                  </a:lnTo>
                  <a:lnTo>
                    <a:pt x="35" y="183"/>
                  </a:lnTo>
                  <a:lnTo>
                    <a:pt x="49" y="148"/>
                  </a:lnTo>
                  <a:lnTo>
                    <a:pt x="62" y="113"/>
                  </a:lnTo>
                  <a:lnTo>
                    <a:pt x="78" y="78"/>
                  </a:lnTo>
                  <a:lnTo>
                    <a:pt x="97" y="43"/>
                  </a:lnTo>
                  <a:lnTo>
                    <a:pt x="119" y="8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59" y="8"/>
                  </a:lnTo>
                  <a:lnTo>
                    <a:pt x="191" y="16"/>
                  </a:lnTo>
                  <a:lnTo>
                    <a:pt x="224" y="22"/>
                  </a:lnTo>
                  <a:lnTo>
                    <a:pt x="256" y="25"/>
                  </a:lnTo>
                  <a:lnTo>
                    <a:pt x="288" y="27"/>
                  </a:lnTo>
                  <a:lnTo>
                    <a:pt x="320" y="25"/>
                  </a:lnTo>
                  <a:lnTo>
                    <a:pt x="353" y="22"/>
                  </a:lnTo>
                  <a:lnTo>
                    <a:pt x="385" y="16"/>
                  </a:lnTo>
                  <a:lnTo>
                    <a:pt x="417" y="11"/>
                  </a:lnTo>
                  <a:lnTo>
                    <a:pt x="447" y="0"/>
                  </a:lnTo>
                  <a:lnTo>
                    <a:pt x="455" y="0"/>
                  </a:lnTo>
                  <a:lnTo>
                    <a:pt x="460" y="0"/>
                  </a:lnTo>
                  <a:lnTo>
                    <a:pt x="466" y="0"/>
                  </a:lnTo>
                  <a:lnTo>
                    <a:pt x="498" y="11"/>
                  </a:lnTo>
                  <a:lnTo>
                    <a:pt x="530" y="16"/>
                  </a:lnTo>
                  <a:lnTo>
                    <a:pt x="562" y="22"/>
                  </a:lnTo>
                  <a:lnTo>
                    <a:pt x="595" y="25"/>
                  </a:lnTo>
                  <a:lnTo>
                    <a:pt x="627" y="27"/>
                  </a:lnTo>
                  <a:lnTo>
                    <a:pt x="659" y="25"/>
                  </a:lnTo>
                  <a:lnTo>
                    <a:pt x="691" y="22"/>
                  </a:lnTo>
                  <a:lnTo>
                    <a:pt x="724" y="16"/>
                  </a:lnTo>
                  <a:lnTo>
                    <a:pt x="756" y="8"/>
                  </a:lnTo>
                  <a:lnTo>
                    <a:pt x="7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DF9DDAEB-82E9-48F8-80D0-2700A7EE3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" y="175"/>
              <a:ext cx="764" cy="860"/>
            </a:xfrm>
            <a:custGeom>
              <a:avLst/>
              <a:gdLst>
                <a:gd name="T0" fmla="*/ 659 w 764"/>
                <a:gd name="T1" fmla="*/ 0 h 860"/>
                <a:gd name="T2" fmla="*/ 659 w 764"/>
                <a:gd name="T3" fmla="*/ 0 h 860"/>
                <a:gd name="T4" fmla="*/ 661 w 764"/>
                <a:gd name="T5" fmla="*/ 3 h 860"/>
                <a:gd name="T6" fmla="*/ 691 w 764"/>
                <a:gd name="T7" fmla="*/ 51 h 860"/>
                <a:gd name="T8" fmla="*/ 715 w 764"/>
                <a:gd name="T9" fmla="*/ 100 h 860"/>
                <a:gd name="T10" fmla="*/ 734 w 764"/>
                <a:gd name="T11" fmla="*/ 151 h 860"/>
                <a:gd name="T12" fmla="*/ 750 w 764"/>
                <a:gd name="T13" fmla="*/ 202 h 860"/>
                <a:gd name="T14" fmla="*/ 758 w 764"/>
                <a:gd name="T15" fmla="*/ 256 h 860"/>
                <a:gd name="T16" fmla="*/ 764 w 764"/>
                <a:gd name="T17" fmla="*/ 309 h 860"/>
                <a:gd name="T18" fmla="*/ 761 w 764"/>
                <a:gd name="T19" fmla="*/ 366 h 860"/>
                <a:gd name="T20" fmla="*/ 756 w 764"/>
                <a:gd name="T21" fmla="*/ 422 h 860"/>
                <a:gd name="T22" fmla="*/ 745 w 764"/>
                <a:gd name="T23" fmla="*/ 473 h 860"/>
                <a:gd name="T24" fmla="*/ 731 w 764"/>
                <a:gd name="T25" fmla="*/ 524 h 860"/>
                <a:gd name="T26" fmla="*/ 710 w 764"/>
                <a:gd name="T27" fmla="*/ 572 h 860"/>
                <a:gd name="T28" fmla="*/ 686 w 764"/>
                <a:gd name="T29" fmla="*/ 621 h 860"/>
                <a:gd name="T30" fmla="*/ 659 w 764"/>
                <a:gd name="T31" fmla="*/ 666 h 860"/>
                <a:gd name="T32" fmla="*/ 629 w 764"/>
                <a:gd name="T33" fmla="*/ 701 h 860"/>
                <a:gd name="T34" fmla="*/ 605 w 764"/>
                <a:gd name="T35" fmla="*/ 728 h 860"/>
                <a:gd name="T36" fmla="*/ 570 w 764"/>
                <a:gd name="T37" fmla="*/ 760 h 860"/>
                <a:gd name="T38" fmla="*/ 535 w 764"/>
                <a:gd name="T39" fmla="*/ 787 h 860"/>
                <a:gd name="T40" fmla="*/ 495 w 764"/>
                <a:gd name="T41" fmla="*/ 812 h 860"/>
                <a:gd name="T42" fmla="*/ 454 w 764"/>
                <a:gd name="T43" fmla="*/ 833 h 860"/>
                <a:gd name="T44" fmla="*/ 411 w 764"/>
                <a:gd name="T45" fmla="*/ 852 h 860"/>
                <a:gd name="T46" fmla="*/ 385 w 764"/>
                <a:gd name="T47" fmla="*/ 860 h 860"/>
                <a:gd name="T48" fmla="*/ 376 w 764"/>
                <a:gd name="T49" fmla="*/ 857 h 860"/>
                <a:gd name="T50" fmla="*/ 344 w 764"/>
                <a:gd name="T51" fmla="*/ 846 h 860"/>
                <a:gd name="T52" fmla="*/ 293 w 764"/>
                <a:gd name="T53" fmla="*/ 825 h 860"/>
                <a:gd name="T54" fmla="*/ 247 w 764"/>
                <a:gd name="T55" fmla="*/ 801 h 860"/>
                <a:gd name="T56" fmla="*/ 204 w 764"/>
                <a:gd name="T57" fmla="*/ 771 h 860"/>
                <a:gd name="T58" fmla="*/ 167 w 764"/>
                <a:gd name="T59" fmla="*/ 736 h 860"/>
                <a:gd name="T60" fmla="*/ 132 w 764"/>
                <a:gd name="T61" fmla="*/ 701 h 860"/>
                <a:gd name="T62" fmla="*/ 100 w 764"/>
                <a:gd name="T63" fmla="*/ 658 h 860"/>
                <a:gd name="T64" fmla="*/ 73 w 764"/>
                <a:gd name="T65" fmla="*/ 615 h 860"/>
                <a:gd name="T66" fmla="*/ 48 w 764"/>
                <a:gd name="T67" fmla="*/ 567 h 860"/>
                <a:gd name="T68" fmla="*/ 30 w 764"/>
                <a:gd name="T69" fmla="*/ 516 h 860"/>
                <a:gd name="T70" fmla="*/ 13 w 764"/>
                <a:gd name="T71" fmla="*/ 452 h 860"/>
                <a:gd name="T72" fmla="*/ 3 w 764"/>
                <a:gd name="T73" fmla="*/ 390 h 860"/>
                <a:gd name="T74" fmla="*/ 0 w 764"/>
                <a:gd name="T75" fmla="*/ 328 h 860"/>
                <a:gd name="T76" fmla="*/ 3 w 764"/>
                <a:gd name="T77" fmla="*/ 269 h 860"/>
                <a:gd name="T78" fmla="*/ 13 w 764"/>
                <a:gd name="T79" fmla="*/ 210 h 860"/>
                <a:gd name="T80" fmla="*/ 30 w 764"/>
                <a:gd name="T81" fmla="*/ 151 h 860"/>
                <a:gd name="T82" fmla="*/ 51 w 764"/>
                <a:gd name="T83" fmla="*/ 92 h 860"/>
                <a:gd name="T84" fmla="*/ 81 w 764"/>
                <a:gd name="T85" fmla="*/ 35 h 860"/>
                <a:gd name="T86" fmla="*/ 102 w 764"/>
                <a:gd name="T87" fmla="*/ 0 h 860"/>
                <a:gd name="T88" fmla="*/ 105 w 764"/>
                <a:gd name="T89" fmla="*/ 0 h 860"/>
                <a:gd name="T90" fmla="*/ 132 w 764"/>
                <a:gd name="T91" fmla="*/ 6 h 860"/>
                <a:gd name="T92" fmla="*/ 186 w 764"/>
                <a:gd name="T93" fmla="*/ 17 h 860"/>
                <a:gd name="T94" fmla="*/ 239 w 764"/>
                <a:gd name="T95" fmla="*/ 22 h 860"/>
                <a:gd name="T96" fmla="*/ 293 w 764"/>
                <a:gd name="T97" fmla="*/ 19 h 860"/>
                <a:gd name="T98" fmla="*/ 347 w 764"/>
                <a:gd name="T99" fmla="*/ 8 h 860"/>
                <a:gd name="T100" fmla="*/ 379 w 764"/>
                <a:gd name="T101" fmla="*/ 0 h 860"/>
                <a:gd name="T102" fmla="*/ 390 w 764"/>
                <a:gd name="T103" fmla="*/ 0 h 860"/>
                <a:gd name="T104" fmla="*/ 444 w 764"/>
                <a:gd name="T105" fmla="*/ 14 h 860"/>
                <a:gd name="T106" fmla="*/ 495 w 764"/>
                <a:gd name="T107" fmla="*/ 22 h 860"/>
                <a:gd name="T108" fmla="*/ 549 w 764"/>
                <a:gd name="T109" fmla="*/ 19 h 860"/>
                <a:gd name="T110" fmla="*/ 602 w 764"/>
                <a:gd name="T111" fmla="*/ 14 h 860"/>
                <a:gd name="T112" fmla="*/ 656 w 764"/>
                <a:gd name="T11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4" h="860">
                  <a:moveTo>
                    <a:pt x="656" y="0"/>
                  </a:moveTo>
                  <a:lnTo>
                    <a:pt x="659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61" y="3"/>
                  </a:lnTo>
                  <a:lnTo>
                    <a:pt x="661" y="3"/>
                  </a:lnTo>
                  <a:lnTo>
                    <a:pt x="675" y="27"/>
                  </a:lnTo>
                  <a:lnTo>
                    <a:pt x="691" y="51"/>
                  </a:lnTo>
                  <a:lnTo>
                    <a:pt x="702" y="76"/>
                  </a:lnTo>
                  <a:lnTo>
                    <a:pt x="715" y="100"/>
                  </a:lnTo>
                  <a:lnTo>
                    <a:pt x="726" y="124"/>
                  </a:lnTo>
                  <a:lnTo>
                    <a:pt x="734" y="151"/>
                  </a:lnTo>
                  <a:lnTo>
                    <a:pt x="742" y="178"/>
                  </a:lnTo>
                  <a:lnTo>
                    <a:pt x="750" y="202"/>
                  </a:lnTo>
                  <a:lnTo>
                    <a:pt x="756" y="229"/>
                  </a:lnTo>
                  <a:lnTo>
                    <a:pt x="758" y="256"/>
                  </a:lnTo>
                  <a:lnTo>
                    <a:pt x="761" y="282"/>
                  </a:lnTo>
                  <a:lnTo>
                    <a:pt x="764" y="309"/>
                  </a:lnTo>
                  <a:lnTo>
                    <a:pt x="764" y="339"/>
                  </a:lnTo>
                  <a:lnTo>
                    <a:pt x="761" y="366"/>
                  </a:lnTo>
                  <a:lnTo>
                    <a:pt x="758" y="393"/>
                  </a:lnTo>
                  <a:lnTo>
                    <a:pt x="756" y="422"/>
                  </a:lnTo>
                  <a:lnTo>
                    <a:pt x="750" y="446"/>
                  </a:lnTo>
                  <a:lnTo>
                    <a:pt x="745" y="473"/>
                  </a:lnTo>
                  <a:lnTo>
                    <a:pt x="739" y="500"/>
                  </a:lnTo>
                  <a:lnTo>
                    <a:pt x="731" y="524"/>
                  </a:lnTo>
                  <a:lnTo>
                    <a:pt x="721" y="548"/>
                  </a:lnTo>
                  <a:lnTo>
                    <a:pt x="710" y="572"/>
                  </a:lnTo>
                  <a:lnTo>
                    <a:pt x="699" y="597"/>
                  </a:lnTo>
                  <a:lnTo>
                    <a:pt x="686" y="621"/>
                  </a:lnTo>
                  <a:lnTo>
                    <a:pt x="672" y="642"/>
                  </a:lnTo>
                  <a:lnTo>
                    <a:pt x="659" y="666"/>
                  </a:lnTo>
                  <a:lnTo>
                    <a:pt x="640" y="688"/>
                  </a:lnTo>
                  <a:lnTo>
                    <a:pt x="629" y="701"/>
                  </a:lnTo>
                  <a:lnTo>
                    <a:pt x="618" y="715"/>
                  </a:lnTo>
                  <a:lnTo>
                    <a:pt x="605" y="728"/>
                  </a:lnTo>
                  <a:lnTo>
                    <a:pt x="589" y="744"/>
                  </a:lnTo>
                  <a:lnTo>
                    <a:pt x="570" y="760"/>
                  </a:lnTo>
                  <a:lnTo>
                    <a:pt x="554" y="774"/>
                  </a:lnTo>
                  <a:lnTo>
                    <a:pt x="535" y="787"/>
                  </a:lnTo>
                  <a:lnTo>
                    <a:pt x="516" y="801"/>
                  </a:lnTo>
                  <a:lnTo>
                    <a:pt x="495" y="812"/>
                  </a:lnTo>
                  <a:lnTo>
                    <a:pt x="476" y="822"/>
                  </a:lnTo>
                  <a:lnTo>
                    <a:pt x="454" y="833"/>
                  </a:lnTo>
                  <a:lnTo>
                    <a:pt x="433" y="841"/>
                  </a:lnTo>
                  <a:lnTo>
                    <a:pt x="411" y="852"/>
                  </a:lnTo>
                  <a:lnTo>
                    <a:pt x="390" y="857"/>
                  </a:lnTo>
                  <a:lnTo>
                    <a:pt x="385" y="860"/>
                  </a:lnTo>
                  <a:lnTo>
                    <a:pt x="379" y="860"/>
                  </a:lnTo>
                  <a:lnTo>
                    <a:pt x="376" y="857"/>
                  </a:lnTo>
                  <a:lnTo>
                    <a:pt x="371" y="857"/>
                  </a:lnTo>
                  <a:lnTo>
                    <a:pt x="344" y="846"/>
                  </a:lnTo>
                  <a:lnTo>
                    <a:pt x="317" y="838"/>
                  </a:lnTo>
                  <a:lnTo>
                    <a:pt x="293" y="825"/>
                  </a:lnTo>
                  <a:lnTo>
                    <a:pt x="269" y="814"/>
                  </a:lnTo>
                  <a:lnTo>
                    <a:pt x="247" y="801"/>
                  </a:lnTo>
                  <a:lnTo>
                    <a:pt x="226" y="787"/>
                  </a:lnTo>
                  <a:lnTo>
                    <a:pt x="204" y="771"/>
                  </a:lnTo>
                  <a:lnTo>
                    <a:pt x="186" y="755"/>
                  </a:lnTo>
                  <a:lnTo>
                    <a:pt x="167" y="736"/>
                  </a:lnTo>
                  <a:lnTo>
                    <a:pt x="148" y="720"/>
                  </a:lnTo>
                  <a:lnTo>
                    <a:pt x="132" y="701"/>
                  </a:lnTo>
                  <a:lnTo>
                    <a:pt x="116" y="680"/>
                  </a:lnTo>
                  <a:lnTo>
                    <a:pt x="100" y="658"/>
                  </a:lnTo>
                  <a:lnTo>
                    <a:pt x="86" y="637"/>
                  </a:lnTo>
                  <a:lnTo>
                    <a:pt x="73" y="615"/>
                  </a:lnTo>
                  <a:lnTo>
                    <a:pt x="62" y="591"/>
                  </a:lnTo>
                  <a:lnTo>
                    <a:pt x="48" y="567"/>
                  </a:lnTo>
                  <a:lnTo>
                    <a:pt x="40" y="543"/>
                  </a:lnTo>
                  <a:lnTo>
                    <a:pt x="30" y="516"/>
                  </a:lnTo>
                  <a:lnTo>
                    <a:pt x="22" y="484"/>
                  </a:lnTo>
                  <a:lnTo>
                    <a:pt x="13" y="452"/>
                  </a:lnTo>
                  <a:lnTo>
                    <a:pt x="8" y="422"/>
                  </a:lnTo>
                  <a:lnTo>
                    <a:pt x="3" y="390"/>
                  </a:lnTo>
                  <a:lnTo>
                    <a:pt x="0" y="360"/>
                  </a:lnTo>
                  <a:lnTo>
                    <a:pt x="0" y="328"/>
                  </a:lnTo>
                  <a:lnTo>
                    <a:pt x="0" y="299"/>
                  </a:lnTo>
                  <a:lnTo>
                    <a:pt x="3" y="269"/>
                  </a:lnTo>
                  <a:lnTo>
                    <a:pt x="5" y="239"/>
                  </a:lnTo>
                  <a:lnTo>
                    <a:pt x="13" y="210"/>
                  </a:lnTo>
                  <a:lnTo>
                    <a:pt x="19" y="180"/>
                  </a:lnTo>
                  <a:lnTo>
                    <a:pt x="30" y="151"/>
                  </a:lnTo>
                  <a:lnTo>
                    <a:pt x="40" y="121"/>
                  </a:lnTo>
                  <a:lnTo>
                    <a:pt x="51" y="92"/>
                  </a:lnTo>
                  <a:lnTo>
                    <a:pt x="67" y="65"/>
                  </a:lnTo>
                  <a:lnTo>
                    <a:pt x="81" y="35"/>
                  </a:lnTo>
                  <a:lnTo>
                    <a:pt x="100" y="6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32" y="6"/>
                  </a:lnTo>
                  <a:lnTo>
                    <a:pt x="159" y="14"/>
                  </a:lnTo>
                  <a:lnTo>
                    <a:pt x="186" y="17"/>
                  </a:lnTo>
                  <a:lnTo>
                    <a:pt x="212" y="19"/>
                  </a:lnTo>
                  <a:lnTo>
                    <a:pt x="239" y="22"/>
                  </a:lnTo>
                  <a:lnTo>
                    <a:pt x="266" y="22"/>
                  </a:lnTo>
                  <a:lnTo>
                    <a:pt x="293" y="19"/>
                  </a:lnTo>
                  <a:lnTo>
                    <a:pt x="320" y="14"/>
                  </a:lnTo>
                  <a:lnTo>
                    <a:pt x="347" y="8"/>
                  </a:lnTo>
                  <a:lnTo>
                    <a:pt x="374" y="0"/>
                  </a:lnTo>
                  <a:lnTo>
                    <a:pt x="379" y="0"/>
                  </a:lnTo>
                  <a:lnTo>
                    <a:pt x="385" y="0"/>
                  </a:lnTo>
                  <a:lnTo>
                    <a:pt x="390" y="0"/>
                  </a:lnTo>
                  <a:lnTo>
                    <a:pt x="417" y="8"/>
                  </a:lnTo>
                  <a:lnTo>
                    <a:pt x="444" y="14"/>
                  </a:lnTo>
                  <a:lnTo>
                    <a:pt x="471" y="19"/>
                  </a:lnTo>
                  <a:lnTo>
                    <a:pt x="495" y="22"/>
                  </a:lnTo>
                  <a:lnTo>
                    <a:pt x="522" y="22"/>
                  </a:lnTo>
                  <a:lnTo>
                    <a:pt x="549" y="19"/>
                  </a:lnTo>
                  <a:lnTo>
                    <a:pt x="575" y="17"/>
                  </a:lnTo>
                  <a:lnTo>
                    <a:pt x="602" y="14"/>
                  </a:lnTo>
                  <a:lnTo>
                    <a:pt x="629" y="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FD32953E-54E5-423A-BE22-6D50B11C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" y="175"/>
              <a:ext cx="764" cy="860"/>
            </a:xfrm>
            <a:custGeom>
              <a:avLst/>
              <a:gdLst>
                <a:gd name="T0" fmla="*/ 659 w 764"/>
                <a:gd name="T1" fmla="*/ 0 h 860"/>
                <a:gd name="T2" fmla="*/ 659 w 764"/>
                <a:gd name="T3" fmla="*/ 0 h 860"/>
                <a:gd name="T4" fmla="*/ 661 w 764"/>
                <a:gd name="T5" fmla="*/ 3 h 860"/>
                <a:gd name="T6" fmla="*/ 691 w 764"/>
                <a:gd name="T7" fmla="*/ 51 h 860"/>
                <a:gd name="T8" fmla="*/ 715 w 764"/>
                <a:gd name="T9" fmla="*/ 100 h 860"/>
                <a:gd name="T10" fmla="*/ 734 w 764"/>
                <a:gd name="T11" fmla="*/ 151 h 860"/>
                <a:gd name="T12" fmla="*/ 750 w 764"/>
                <a:gd name="T13" fmla="*/ 202 h 860"/>
                <a:gd name="T14" fmla="*/ 758 w 764"/>
                <a:gd name="T15" fmla="*/ 256 h 860"/>
                <a:gd name="T16" fmla="*/ 764 w 764"/>
                <a:gd name="T17" fmla="*/ 309 h 860"/>
                <a:gd name="T18" fmla="*/ 761 w 764"/>
                <a:gd name="T19" fmla="*/ 366 h 860"/>
                <a:gd name="T20" fmla="*/ 756 w 764"/>
                <a:gd name="T21" fmla="*/ 422 h 860"/>
                <a:gd name="T22" fmla="*/ 745 w 764"/>
                <a:gd name="T23" fmla="*/ 473 h 860"/>
                <a:gd name="T24" fmla="*/ 731 w 764"/>
                <a:gd name="T25" fmla="*/ 524 h 860"/>
                <a:gd name="T26" fmla="*/ 710 w 764"/>
                <a:gd name="T27" fmla="*/ 572 h 860"/>
                <a:gd name="T28" fmla="*/ 686 w 764"/>
                <a:gd name="T29" fmla="*/ 621 h 860"/>
                <a:gd name="T30" fmla="*/ 659 w 764"/>
                <a:gd name="T31" fmla="*/ 666 h 860"/>
                <a:gd name="T32" fmla="*/ 629 w 764"/>
                <a:gd name="T33" fmla="*/ 701 h 860"/>
                <a:gd name="T34" fmla="*/ 605 w 764"/>
                <a:gd name="T35" fmla="*/ 728 h 860"/>
                <a:gd name="T36" fmla="*/ 570 w 764"/>
                <a:gd name="T37" fmla="*/ 760 h 860"/>
                <a:gd name="T38" fmla="*/ 535 w 764"/>
                <a:gd name="T39" fmla="*/ 787 h 860"/>
                <a:gd name="T40" fmla="*/ 495 w 764"/>
                <a:gd name="T41" fmla="*/ 812 h 860"/>
                <a:gd name="T42" fmla="*/ 454 w 764"/>
                <a:gd name="T43" fmla="*/ 833 h 860"/>
                <a:gd name="T44" fmla="*/ 411 w 764"/>
                <a:gd name="T45" fmla="*/ 852 h 860"/>
                <a:gd name="T46" fmla="*/ 385 w 764"/>
                <a:gd name="T47" fmla="*/ 860 h 860"/>
                <a:gd name="T48" fmla="*/ 376 w 764"/>
                <a:gd name="T49" fmla="*/ 857 h 860"/>
                <a:gd name="T50" fmla="*/ 344 w 764"/>
                <a:gd name="T51" fmla="*/ 846 h 860"/>
                <a:gd name="T52" fmla="*/ 293 w 764"/>
                <a:gd name="T53" fmla="*/ 825 h 860"/>
                <a:gd name="T54" fmla="*/ 247 w 764"/>
                <a:gd name="T55" fmla="*/ 801 h 860"/>
                <a:gd name="T56" fmla="*/ 204 w 764"/>
                <a:gd name="T57" fmla="*/ 771 h 860"/>
                <a:gd name="T58" fmla="*/ 167 w 764"/>
                <a:gd name="T59" fmla="*/ 736 h 860"/>
                <a:gd name="T60" fmla="*/ 132 w 764"/>
                <a:gd name="T61" fmla="*/ 701 h 860"/>
                <a:gd name="T62" fmla="*/ 100 w 764"/>
                <a:gd name="T63" fmla="*/ 658 h 860"/>
                <a:gd name="T64" fmla="*/ 73 w 764"/>
                <a:gd name="T65" fmla="*/ 615 h 860"/>
                <a:gd name="T66" fmla="*/ 48 w 764"/>
                <a:gd name="T67" fmla="*/ 567 h 860"/>
                <a:gd name="T68" fmla="*/ 30 w 764"/>
                <a:gd name="T69" fmla="*/ 516 h 860"/>
                <a:gd name="T70" fmla="*/ 13 w 764"/>
                <a:gd name="T71" fmla="*/ 452 h 860"/>
                <a:gd name="T72" fmla="*/ 3 w 764"/>
                <a:gd name="T73" fmla="*/ 390 h 860"/>
                <a:gd name="T74" fmla="*/ 0 w 764"/>
                <a:gd name="T75" fmla="*/ 328 h 860"/>
                <a:gd name="T76" fmla="*/ 3 w 764"/>
                <a:gd name="T77" fmla="*/ 269 h 860"/>
                <a:gd name="T78" fmla="*/ 13 w 764"/>
                <a:gd name="T79" fmla="*/ 210 h 860"/>
                <a:gd name="T80" fmla="*/ 30 w 764"/>
                <a:gd name="T81" fmla="*/ 151 h 860"/>
                <a:gd name="T82" fmla="*/ 51 w 764"/>
                <a:gd name="T83" fmla="*/ 92 h 860"/>
                <a:gd name="T84" fmla="*/ 81 w 764"/>
                <a:gd name="T85" fmla="*/ 35 h 860"/>
                <a:gd name="T86" fmla="*/ 102 w 764"/>
                <a:gd name="T87" fmla="*/ 0 h 860"/>
                <a:gd name="T88" fmla="*/ 105 w 764"/>
                <a:gd name="T89" fmla="*/ 0 h 860"/>
                <a:gd name="T90" fmla="*/ 132 w 764"/>
                <a:gd name="T91" fmla="*/ 6 h 860"/>
                <a:gd name="T92" fmla="*/ 186 w 764"/>
                <a:gd name="T93" fmla="*/ 17 h 860"/>
                <a:gd name="T94" fmla="*/ 239 w 764"/>
                <a:gd name="T95" fmla="*/ 22 h 860"/>
                <a:gd name="T96" fmla="*/ 293 w 764"/>
                <a:gd name="T97" fmla="*/ 19 h 860"/>
                <a:gd name="T98" fmla="*/ 347 w 764"/>
                <a:gd name="T99" fmla="*/ 8 h 860"/>
                <a:gd name="T100" fmla="*/ 379 w 764"/>
                <a:gd name="T101" fmla="*/ 0 h 860"/>
                <a:gd name="T102" fmla="*/ 390 w 764"/>
                <a:gd name="T103" fmla="*/ 0 h 860"/>
                <a:gd name="T104" fmla="*/ 444 w 764"/>
                <a:gd name="T105" fmla="*/ 14 h 860"/>
                <a:gd name="T106" fmla="*/ 495 w 764"/>
                <a:gd name="T107" fmla="*/ 22 h 860"/>
                <a:gd name="T108" fmla="*/ 549 w 764"/>
                <a:gd name="T109" fmla="*/ 19 h 860"/>
                <a:gd name="T110" fmla="*/ 602 w 764"/>
                <a:gd name="T111" fmla="*/ 14 h 860"/>
                <a:gd name="T112" fmla="*/ 656 w 764"/>
                <a:gd name="T11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4" h="860">
                  <a:moveTo>
                    <a:pt x="656" y="0"/>
                  </a:moveTo>
                  <a:lnTo>
                    <a:pt x="659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61" y="3"/>
                  </a:lnTo>
                  <a:lnTo>
                    <a:pt x="661" y="3"/>
                  </a:lnTo>
                  <a:lnTo>
                    <a:pt x="675" y="27"/>
                  </a:lnTo>
                  <a:lnTo>
                    <a:pt x="691" y="51"/>
                  </a:lnTo>
                  <a:lnTo>
                    <a:pt x="702" y="76"/>
                  </a:lnTo>
                  <a:lnTo>
                    <a:pt x="715" y="100"/>
                  </a:lnTo>
                  <a:lnTo>
                    <a:pt x="726" y="124"/>
                  </a:lnTo>
                  <a:lnTo>
                    <a:pt x="734" y="151"/>
                  </a:lnTo>
                  <a:lnTo>
                    <a:pt x="742" y="178"/>
                  </a:lnTo>
                  <a:lnTo>
                    <a:pt x="750" y="202"/>
                  </a:lnTo>
                  <a:lnTo>
                    <a:pt x="756" y="229"/>
                  </a:lnTo>
                  <a:lnTo>
                    <a:pt x="758" y="256"/>
                  </a:lnTo>
                  <a:lnTo>
                    <a:pt x="761" y="282"/>
                  </a:lnTo>
                  <a:lnTo>
                    <a:pt x="764" y="309"/>
                  </a:lnTo>
                  <a:lnTo>
                    <a:pt x="764" y="339"/>
                  </a:lnTo>
                  <a:lnTo>
                    <a:pt x="761" y="366"/>
                  </a:lnTo>
                  <a:lnTo>
                    <a:pt x="758" y="393"/>
                  </a:lnTo>
                  <a:lnTo>
                    <a:pt x="756" y="422"/>
                  </a:lnTo>
                  <a:lnTo>
                    <a:pt x="750" y="446"/>
                  </a:lnTo>
                  <a:lnTo>
                    <a:pt x="745" y="473"/>
                  </a:lnTo>
                  <a:lnTo>
                    <a:pt x="739" y="500"/>
                  </a:lnTo>
                  <a:lnTo>
                    <a:pt x="731" y="524"/>
                  </a:lnTo>
                  <a:lnTo>
                    <a:pt x="721" y="548"/>
                  </a:lnTo>
                  <a:lnTo>
                    <a:pt x="710" y="572"/>
                  </a:lnTo>
                  <a:lnTo>
                    <a:pt x="699" y="597"/>
                  </a:lnTo>
                  <a:lnTo>
                    <a:pt x="686" y="621"/>
                  </a:lnTo>
                  <a:lnTo>
                    <a:pt x="672" y="642"/>
                  </a:lnTo>
                  <a:lnTo>
                    <a:pt x="659" y="666"/>
                  </a:lnTo>
                  <a:lnTo>
                    <a:pt x="640" y="688"/>
                  </a:lnTo>
                  <a:lnTo>
                    <a:pt x="629" y="701"/>
                  </a:lnTo>
                  <a:lnTo>
                    <a:pt x="618" y="715"/>
                  </a:lnTo>
                  <a:lnTo>
                    <a:pt x="605" y="728"/>
                  </a:lnTo>
                  <a:lnTo>
                    <a:pt x="589" y="744"/>
                  </a:lnTo>
                  <a:lnTo>
                    <a:pt x="570" y="760"/>
                  </a:lnTo>
                  <a:lnTo>
                    <a:pt x="554" y="774"/>
                  </a:lnTo>
                  <a:lnTo>
                    <a:pt x="535" y="787"/>
                  </a:lnTo>
                  <a:lnTo>
                    <a:pt x="516" y="801"/>
                  </a:lnTo>
                  <a:lnTo>
                    <a:pt x="495" y="812"/>
                  </a:lnTo>
                  <a:lnTo>
                    <a:pt x="476" y="822"/>
                  </a:lnTo>
                  <a:lnTo>
                    <a:pt x="454" y="833"/>
                  </a:lnTo>
                  <a:lnTo>
                    <a:pt x="433" y="841"/>
                  </a:lnTo>
                  <a:lnTo>
                    <a:pt x="411" y="852"/>
                  </a:lnTo>
                  <a:lnTo>
                    <a:pt x="390" y="857"/>
                  </a:lnTo>
                  <a:lnTo>
                    <a:pt x="385" y="860"/>
                  </a:lnTo>
                  <a:lnTo>
                    <a:pt x="379" y="860"/>
                  </a:lnTo>
                  <a:lnTo>
                    <a:pt x="376" y="857"/>
                  </a:lnTo>
                  <a:lnTo>
                    <a:pt x="371" y="857"/>
                  </a:lnTo>
                  <a:lnTo>
                    <a:pt x="344" y="846"/>
                  </a:lnTo>
                  <a:lnTo>
                    <a:pt x="317" y="838"/>
                  </a:lnTo>
                  <a:lnTo>
                    <a:pt x="293" y="825"/>
                  </a:lnTo>
                  <a:lnTo>
                    <a:pt x="269" y="814"/>
                  </a:lnTo>
                  <a:lnTo>
                    <a:pt x="247" y="801"/>
                  </a:lnTo>
                  <a:lnTo>
                    <a:pt x="226" y="787"/>
                  </a:lnTo>
                  <a:lnTo>
                    <a:pt x="204" y="771"/>
                  </a:lnTo>
                  <a:lnTo>
                    <a:pt x="186" y="755"/>
                  </a:lnTo>
                  <a:lnTo>
                    <a:pt x="167" y="736"/>
                  </a:lnTo>
                  <a:lnTo>
                    <a:pt x="148" y="720"/>
                  </a:lnTo>
                  <a:lnTo>
                    <a:pt x="132" y="701"/>
                  </a:lnTo>
                  <a:lnTo>
                    <a:pt x="116" y="680"/>
                  </a:lnTo>
                  <a:lnTo>
                    <a:pt x="100" y="658"/>
                  </a:lnTo>
                  <a:lnTo>
                    <a:pt x="86" y="637"/>
                  </a:lnTo>
                  <a:lnTo>
                    <a:pt x="73" y="615"/>
                  </a:lnTo>
                  <a:lnTo>
                    <a:pt x="62" y="591"/>
                  </a:lnTo>
                  <a:lnTo>
                    <a:pt x="48" y="567"/>
                  </a:lnTo>
                  <a:lnTo>
                    <a:pt x="40" y="543"/>
                  </a:lnTo>
                  <a:lnTo>
                    <a:pt x="30" y="516"/>
                  </a:lnTo>
                  <a:lnTo>
                    <a:pt x="22" y="484"/>
                  </a:lnTo>
                  <a:lnTo>
                    <a:pt x="13" y="452"/>
                  </a:lnTo>
                  <a:lnTo>
                    <a:pt x="8" y="422"/>
                  </a:lnTo>
                  <a:lnTo>
                    <a:pt x="3" y="390"/>
                  </a:lnTo>
                  <a:lnTo>
                    <a:pt x="0" y="360"/>
                  </a:lnTo>
                  <a:lnTo>
                    <a:pt x="0" y="328"/>
                  </a:lnTo>
                  <a:lnTo>
                    <a:pt x="0" y="299"/>
                  </a:lnTo>
                  <a:lnTo>
                    <a:pt x="3" y="269"/>
                  </a:lnTo>
                  <a:lnTo>
                    <a:pt x="5" y="239"/>
                  </a:lnTo>
                  <a:lnTo>
                    <a:pt x="13" y="210"/>
                  </a:lnTo>
                  <a:lnTo>
                    <a:pt x="19" y="180"/>
                  </a:lnTo>
                  <a:lnTo>
                    <a:pt x="30" y="151"/>
                  </a:lnTo>
                  <a:lnTo>
                    <a:pt x="40" y="121"/>
                  </a:lnTo>
                  <a:lnTo>
                    <a:pt x="51" y="92"/>
                  </a:lnTo>
                  <a:lnTo>
                    <a:pt x="67" y="65"/>
                  </a:lnTo>
                  <a:lnTo>
                    <a:pt x="81" y="35"/>
                  </a:lnTo>
                  <a:lnTo>
                    <a:pt x="100" y="6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32" y="6"/>
                  </a:lnTo>
                  <a:lnTo>
                    <a:pt x="159" y="14"/>
                  </a:lnTo>
                  <a:lnTo>
                    <a:pt x="186" y="17"/>
                  </a:lnTo>
                  <a:lnTo>
                    <a:pt x="212" y="19"/>
                  </a:lnTo>
                  <a:lnTo>
                    <a:pt x="239" y="22"/>
                  </a:lnTo>
                  <a:lnTo>
                    <a:pt x="266" y="22"/>
                  </a:lnTo>
                  <a:lnTo>
                    <a:pt x="293" y="19"/>
                  </a:lnTo>
                  <a:lnTo>
                    <a:pt x="320" y="14"/>
                  </a:lnTo>
                  <a:lnTo>
                    <a:pt x="347" y="8"/>
                  </a:lnTo>
                  <a:lnTo>
                    <a:pt x="374" y="0"/>
                  </a:lnTo>
                  <a:lnTo>
                    <a:pt x="379" y="0"/>
                  </a:lnTo>
                  <a:lnTo>
                    <a:pt x="385" y="0"/>
                  </a:lnTo>
                  <a:lnTo>
                    <a:pt x="390" y="0"/>
                  </a:lnTo>
                  <a:lnTo>
                    <a:pt x="417" y="8"/>
                  </a:lnTo>
                  <a:lnTo>
                    <a:pt x="444" y="14"/>
                  </a:lnTo>
                  <a:lnTo>
                    <a:pt x="471" y="19"/>
                  </a:lnTo>
                  <a:lnTo>
                    <a:pt x="495" y="22"/>
                  </a:lnTo>
                  <a:lnTo>
                    <a:pt x="522" y="22"/>
                  </a:lnTo>
                  <a:lnTo>
                    <a:pt x="549" y="19"/>
                  </a:lnTo>
                  <a:lnTo>
                    <a:pt x="575" y="17"/>
                  </a:lnTo>
                  <a:lnTo>
                    <a:pt x="602" y="14"/>
                  </a:lnTo>
                  <a:lnTo>
                    <a:pt x="629" y="6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C2C54165-4C05-49D6-93DC-C349A07B0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" y="157"/>
              <a:ext cx="796" cy="894"/>
            </a:xfrm>
            <a:custGeom>
              <a:avLst/>
              <a:gdLst>
                <a:gd name="T0" fmla="*/ 248 w 296"/>
                <a:gd name="T1" fmla="*/ 12 h 333"/>
                <a:gd name="T2" fmla="*/ 252 w 296"/>
                <a:gd name="T3" fmla="*/ 20 h 333"/>
                <a:gd name="T4" fmla="*/ 276 w 296"/>
                <a:gd name="T5" fmla="*/ 74 h 333"/>
                <a:gd name="T6" fmla="*/ 284 w 296"/>
                <a:gd name="T7" fmla="*/ 133 h 333"/>
                <a:gd name="T8" fmla="*/ 275 w 296"/>
                <a:gd name="T9" fmla="*/ 191 h 333"/>
                <a:gd name="T10" fmla="*/ 251 w 296"/>
                <a:gd name="T11" fmla="*/ 243 h 333"/>
                <a:gd name="T12" fmla="*/ 227 w 296"/>
                <a:gd name="T13" fmla="*/ 273 h 333"/>
                <a:gd name="T14" fmla="*/ 187 w 296"/>
                <a:gd name="T15" fmla="*/ 304 h 333"/>
                <a:gd name="T16" fmla="*/ 148 w 296"/>
                <a:gd name="T17" fmla="*/ 321 h 333"/>
                <a:gd name="T18" fmla="*/ 118 w 296"/>
                <a:gd name="T19" fmla="*/ 309 h 333"/>
                <a:gd name="T20" fmla="*/ 72 w 296"/>
                <a:gd name="T21" fmla="*/ 277 h 333"/>
                <a:gd name="T22" fmla="*/ 38 w 296"/>
                <a:gd name="T23" fmla="*/ 233 h 333"/>
                <a:gd name="T24" fmla="*/ 17 w 296"/>
                <a:gd name="T25" fmla="*/ 174 h 333"/>
                <a:gd name="T26" fmla="*/ 13 w 296"/>
                <a:gd name="T27" fmla="*/ 107 h 333"/>
                <a:gd name="T28" fmla="*/ 31 w 296"/>
                <a:gd name="T29" fmla="*/ 44 h 333"/>
                <a:gd name="T30" fmla="*/ 48 w 296"/>
                <a:gd name="T31" fmla="*/ 12 h 333"/>
                <a:gd name="T32" fmla="*/ 45 w 296"/>
                <a:gd name="T33" fmla="*/ 7 h 333"/>
                <a:gd name="T34" fmla="*/ 74 w 296"/>
                <a:gd name="T35" fmla="*/ 19 h 333"/>
                <a:gd name="T36" fmla="*/ 105 w 296"/>
                <a:gd name="T37" fmla="*/ 21 h 333"/>
                <a:gd name="T38" fmla="*/ 136 w 296"/>
                <a:gd name="T39" fmla="*/ 16 h 333"/>
                <a:gd name="T40" fmla="*/ 159 w 296"/>
                <a:gd name="T41" fmla="*/ 16 h 333"/>
                <a:gd name="T42" fmla="*/ 190 w 296"/>
                <a:gd name="T43" fmla="*/ 21 h 333"/>
                <a:gd name="T44" fmla="*/ 221 w 296"/>
                <a:gd name="T45" fmla="*/ 19 h 333"/>
                <a:gd name="T46" fmla="*/ 252 w 296"/>
                <a:gd name="T47" fmla="*/ 12 h 333"/>
                <a:gd name="T48" fmla="*/ 229 w 296"/>
                <a:gd name="T49" fmla="*/ 6 h 333"/>
                <a:gd name="T50" fmla="*/ 172 w 296"/>
                <a:gd name="T51" fmla="*/ 6 h 333"/>
                <a:gd name="T52" fmla="*/ 147 w 296"/>
                <a:gd name="T53" fmla="*/ 1 h 333"/>
                <a:gd name="T54" fmla="*/ 114 w 296"/>
                <a:gd name="T55" fmla="*/ 8 h 333"/>
                <a:gd name="T56" fmla="*/ 57 w 296"/>
                <a:gd name="T57" fmla="*/ 4 h 333"/>
                <a:gd name="T58" fmla="*/ 41 w 296"/>
                <a:gd name="T59" fmla="*/ 2 h 333"/>
                <a:gd name="T60" fmla="*/ 31 w 296"/>
                <a:gd name="T61" fmla="*/ 17 h 333"/>
                <a:gd name="T62" fmla="*/ 15 w 296"/>
                <a:gd name="T63" fmla="*/ 50 h 333"/>
                <a:gd name="T64" fmla="*/ 5 w 296"/>
                <a:gd name="T65" fmla="*/ 83 h 333"/>
                <a:gd name="T66" fmla="*/ 0 w 296"/>
                <a:gd name="T67" fmla="*/ 118 h 333"/>
                <a:gd name="T68" fmla="*/ 1 w 296"/>
                <a:gd name="T69" fmla="*/ 153 h 333"/>
                <a:gd name="T70" fmla="*/ 8 w 296"/>
                <a:gd name="T71" fmla="*/ 189 h 333"/>
                <a:gd name="T72" fmla="*/ 19 w 296"/>
                <a:gd name="T73" fmla="*/ 220 h 333"/>
                <a:gd name="T74" fmla="*/ 33 w 296"/>
                <a:gd name="T75" fmla="*/ 248 h 333"/>
                <a:gd name="T76" fmla="*/ 50 w 296"/>
                <a:gd name="T77" fmla="*/ 272 h 333"/>
                <a:gd name="T78" fmla="*/ 71 w 296"/>
                <a:gd name="T79" fmla="*/ 292 h 333"/>
                <a:gd name="T80" fmla="*/ 95 w 296"/>
                <a:gd name="T81" fmla="*/ 310 h 333"/>
                <a:gd name="T82" fmla="*/ 122 w 296"/>
                <a:gd name="T83" fmla="*/ 324 h 333"/>
                <a:gd name="T84" fmla="*/ 145 w 296"/>
                <a:gd name="T85" fmla="*/ 332 h 333"/>
                <a:gd name="T86" fmla="*/ 152 w 296"/>
                <a:gd name="T87" fmla="*/ 332 h 333"/>
                <a:gd name="T88" fmla="*/ 177 w 296"/>
                <a:gd name="T89" fmla="*/ 322 h 333"/>
                <a:gd name="T90" fmla="*/ 201 w 296"/>
                <a:gd name="T91" fmla="*/ 310 h 333"/>
                <a:gd name="T92" fmla="*/ 222 w 296"/>
                <a:gd name="T93" fmla="*/ 294 h 333"/>
                <a:gd name="T94" fmla="*/ 241 w 296"/>
                <a:gd name="T95" fmla="*/ 277 h 333"/>
                <a:gd name="T96" fmla="*/ 255 w 296"/>
                <a:gd name="T97" fmla="*/ 258 h 333"/>
                <a:gd name="T98" fmla="*/ 272 w 296"/>
                <a:gd name="T99" fmla="*/ 232 h 333"/>
                <a:gd name="T100" fmla="*/ 283 w 296"/>
                <a:gd name="T101" fmla="*/ 204 h 333"/>
                <a:gd name="T102" fmla="*/ 291 w 296"/>
                <a:gd name="T103" fmla="*/ 174 h 333"/>
                <a:gd name="T104" fmla="*/ 295 w 296"/>
                <a:gd name="T105" fmla="*/ 144 h 333"/>
                <a:gd name="T106" fmla="*/ 295 w 296"/>
                <a:gd name="T107" fmla="*/ 112 h 333"/>
                <a:gd name="T108" fmla="*/ 290 w 296"/>
                <a:gd name="T109" fmla="*/ 81 h 333"/>
                <a:gd name="T110" fmla="*/ 281 w 296"/>
                <a:gd name="T111" fmla="*/ 51 h 333"/>
                <a:gd name="T112" fmla="*/ 268 w 296"/>
                <a:gd name="T113" fmla="*/ 23 h 333"/>
                <a:gd name="T114" fmla="*/ 257 w 296"/>
                <a:gd name="T115" fmla="*/ 4 h 333"/>
                <a:gd name="T116" fmla="*/ 251 w 296"/>
                <a:gd name="T117" fmla="*/ 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" h="333">
                  <a:moveTo>
                    <a:pt x="250" y="7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51" y="7"/>
                    <a:pt x="251" y="7"/>
                    <a:pt x="251" y="7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7" y="29"/>
                    <a:pt x="257" y="29"/>
                    <a:pt x="257" y="29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70" y="56"/>
                    <a:pt x="270" y="56"/>
                    <a:pt x="270" y="56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81" y="93"/>
                    <a:pt x="281" y="93"/>
                    <a:pt x="281" y="93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3" y="113"/>
                    <a:pt x="283" y="113"/>
                    <a:pt x="283" y="113"/>
                  </a:cubicBezTo>
                  <a:cubicBezTo>
                    <a:pt x="284" y="123"/>
                    <a:pt x="284" y="123"/>
                    <a:pt x="284" y="123"/>
                  </a:cubicBezTo>
                  <a:cubicBezTo>
                    <a:pt x="284" y="133"/>
                    <a:pt x="284" y="133"/>
                    <a:pt x="284" y="133"/>
                  </a:cubicBezTo>
                  <a:cubicBezTo>
                    <a:pt x="283" y="143"/>
                    <a:pt x="283" y="143"/>
                    <a:pt x="283" y="143"/>
                  </a:cubicBezTo>
                  <a:cubicBezTo>
                    <a:pt x="282" y="153"/>
                    <a:pt x="282" y="153"/>
                    <a:pt x="282" y="15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5" y="191"/>
                    <a:pt x="275" y="191"/>
                    <a:pt x="275" y="191"/>
                  </a:cubicBezTo>
                  <a:cubicBezTo>
                    <a:pt x="272" y="200"/>
                    <a:pt x="272" y="200"/>
                    <a:pt x="272" y="200"/>
                  </a:cubicBezTo>
                  <a:cubicBezTo>
                    <a:pt x="269" y="209"/>
                    <a:pt x="269" y="209"/>
                    <a:pt x="269" y="209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1" y="227"/>
                    <a:pt x="261" y="227"/>
                    <a:pt x="261" y="227"/>
                  </a:cubicBezTo>
                  <a:cubicBezTo>
                    <a:pt x="256" y="235"/>
                    <a:pt x="256" y="235"/>
                    <a:pt x="256" y="235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232" y="269"/>
                    <a:pt x="232" y="269"/>
                    <a:pt x="232" y="269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15" y="285"/>
                    <a:pt x="215" y="285"/>
                    <a:pt x="215" y="285"/>
                  </a:cubicBezTo>
                  <a:cubicBezTo>
                    <a:pt x="208" y="290"/>
                    <a:pt x="208" y="290"/>
                    <a:pt x="208" y="290"/>
                  </a:cubicBezTo>
                  <a:cubicBezTo>
                    <a:pt x="201" y="295"/>
                    <a:pt x="201" y="295"/>
                    <a:pt x="201" y="295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87" y="304"/>
                    <a:pt x="187" y="304"/>
                    <a:pt x="187" y="304"/>
                  </a:cubicBezTo>
                  <a:cubicBezTo>
                    <a:pt x="180" y="308"/>
                    <a:pt x="180" y="308"/>
                    <a:pt x="180" y="308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165" y="315"/>
                    <a:pt x="165" y="315"/>
                    <a:pt x="165" y="315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49" y="321"/>
                    <a:pt x="149" y="321"/>
                    <a:pt x="149" y="321"/>
                  </a:cubicBezTo>
                  <a:cubicBezTo>
                    <a:pt x="148" y="321"/>
                    <a:pt x="148" y="321"/>
                    <a:pt x="148" y="321"/>
                  </a:cubicBezTo>
                  <a:cubicBezTo>
                    <a:pt x="148" y="321"/>
                    <a:pt x="148" y="321"/>
                    <a:pt x="148" y="321"/>
                  </a:cubicBezTo>
                  <a:cubicBezTo>
                    <a:pt x="147" y="321"/>
                    <a:pt x="147" y="321"/>
                    <a:pt x="147" y="321"/>
                  </a:cubicBezTo>
                  <a:cubicBezTo>
                    <a:pt x="146" y="320"/>
                    <a:pt x="146" y="320"/>
                    <a:pt x="146" y="320"/>
                  </a:cubicBezTo>
                  <a:cubicBezTo>
                    <a:pt x="136" y="317"/>
                    <a:pt x="136" y="317"/>
                    <a:pt x="136" y="317"/>
                  </a:cubicBezTo>
                  <a:cubicBezTo>
                    <a:pt x="127" y="313"/>
                    <a:pt x="127" y="313"/>
                    <a:pt x="127" y="313"/>
                  </a:cubicBezTo>
                  <a:cubicBezTo>
                    <a:pt x="118" y="309"/>
                    <a:pt x="118" y="309"/>
                    <a:pt x="118" y="309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93" y="295"/>
                    <a:pt x="93" y="295"/>
                    <a:pt x="93" y="295"/>
                  </a:cubicBezTo>
                  <a:cubicBezTo>
                    <a:pt x="86" y="289"/>
                    <a:pt x="86" y="289"/>
                    <a:pt x="86" y="289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65" y="271"/>
                    <a:pt x="65" y="271"/>
                    <a:pt x="65" y="271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53" y="257"/>
                    <a:pt x="53" y="257"/>
                    <a:pt x="53" y="257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3" y="241"/>
                    <a:pt x="43" y="241"/>
                    <a:pt x="43" y="241"/>
                  </a:cubicBezTo>
                  <a:cubicBezTo>
                    <a:pt x="38" y="233"/>
                    <a:pt x="38" y="233"/>
                    <a:pt x="38" y="233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30" y="216"/>
                    <a:pt x="30" y="216"/>
                    <a:pt x="30" y="216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3" y="197"/>
                    <a:pt x="23" y="197"/>
                    <a:pt x="23" y="197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7" y="174"/>
                    <a:pt x="17" y="174"/>
                    <a:pt x="17" y="174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6"/>
                    <a:pt x="137" y="16"/>
                    <a:pt x="137" y="16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18"/>
                    <a:pt x="170" y="18"/>
                    <a:pt x="170" y="18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1" y="21"/>
                    <a:pt x="201" y="21"/>
                    <a:pt x="201" y="21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39" y="4"/>
                    <a:pt x="239" y="4"/>
                    <a:pt x="239" y="4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81" y="8"/>
                    <a:pt x="181" y="8"/>
                    <a:pt x="181" y="8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0"/>
                    <a:pt x="44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40" y="3"/>
                    <a:pt x="39" y="4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11" y="200"/>
                    <a:pt x="11" y="200"/>
                    <a:pt x="11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19" y="220"/>
                    <a:pt x="19" y="220"/>
                    <a:pt x="19" y="220"/>
                  </a:cubicBezTo>
                  <a:cubicBezTo>
                    <a:pt x="19" y="220"/>
                    <a:pt x="19" y="220"/>
                    <a:pt x="19" y="220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3" y="248"/>
                    <a:pt x="33" y="248"/>
                    <a:pt x="33" y="248"/>
                  </a:cubicBezTo>
                  <a:cubicBezTo>
                    <a:pt x="38" y="256"/>
                    <a:pt x="38" y="256"/>
                    <a:pt x="38" y="256"/>
                  </a:cubicBezTo>
                  <a:cubicBezTo>
                    <a:pt x="38" y="256"/>
                    <a:pt x="38" y="256"/>
                    <a:pt x="38" y="256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50" y="271"/>
                    <a:pt x="50" y="271"/>
                    <a:pt x="50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56" y="279"/>
                    <a:pt x="56" y="279"/>
                    <a:pt x="56" y="279"/>
                  </a:cubicBezTo>
                  <a:cubicBezTo>
                    <a:pt x="57" y="279"/>
                    <a:pt x="57" y="279"/>
                    <a:pt x="57" y="279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71" y="292"/>
                    <a:pt x="71" y="292"/>
                    <a:pt x="71" y="292"/>
                  </a:cubicBezTo>
                  <a:cubicBezTo>
                    <a:pt x="71" y="292"/>
                    <a:pt x="71" y="292"/>
                    <a:pt x="71" y="292"/>
                  </a:cubicBezTo>
                  <a:cubicBezTo>
                    <a:pt x="78" y="298"/>
                    <a:pt x="78" y="298"/>
                    <a:pt x="78" y="298"/>
                  </a:cubicBezTo>
                  <a:cubicBezTo>
                    <a:pt x="78" y="299"/>
                    <a:pt x="78" y="299"/>
                    <a:pt x="78" y="299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86" y="305"/>
                    <a:pt x="86" y="305"/>
                    <a:pt x="86" y="305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12" y="320"/>
                    <a:pt x="112" y="320"/>
                    <a:pt x="112" y="320"/>
                  </a:cubicBezTo>
                  <a:cubicBezTo>
                    <a:pt x="113" y="320"/>
                    <a:pt x="113" y="320"/>
                    <a:pt x="113" y="320"/>
                  </a:cubicBezTo>
                  <a:cubicBezTo>
                    <a:pt x="122" y="324"/>
                    <a:pt x="122" y="324"/>
                    <a:pt x="122" y="324"/>
                  </a:cubicBezTo>
                  <a:cubicBezTo>
                    <a:pt x="122" y="324"/>
                    <a:pt x="122" y="324"/>
                    <a:pt x="122" y="324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5" y="332"/>
                    <a:pt x="145" y="332"/>
                    <a:pt x="145" y="332"/>
                  </a:cubicBezTo>
                  <a:cubicBezTo>
                    <a:pt x="146" y="333"/>
                    <a:pt x="146" y="333"/>
                    <a:pt x="146" y="33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49" y="333"/>
                    <a:pt x="150" y="333"/>
                    <a:pt x="150" y="332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77" y="323"/>
                    <a:pt x="177" y="323"/>
                    <a:pt x="177" y="323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85" y="319"/>
                    <a:pt x="185" y="319"/>
                    <a:pt x="185" y="319"/>
                  </a:cubicBezTo>
                  <a:cubicBezTo>
                    <a:pt x="185" y="319"/>
                    <a:pt x="185" y="319"/>
                    <a:pt x="185" y="319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4"/>
                    <a:pt x="193" y="314"/>
                    <a:pt x="193" y="314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15" y="300"/>
                    <a:pt x="215" y="300"/>
                    <a:pt x="215" y="300"/>
                  </a:cubicBezTo>
                  <a:cubicBezTo>
                    <a:pt x="216" y="300"/>
                    <a:pt x="216" y="300"/>
                    <a:pt x="216" y="300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29" y="288"/>
                    <a:pt x="229" y="288"/>
                    <a:pt x="229" y="288"/>
                  </a:cubicBezTo>
                  <a:cubicBezTo>
                    <a:pt x="236" y="282"/>
                    <a:pt x="236" y="282"/>
                    <a:pt x="236" y="282"/>
                  </a:cubicBezTo>
                  <a:cubicBezTo>
                    <a:pt x="236" y="282"/>
                    <a:pt x="236" y="282"/>
                    <a:pt x="236" y="282"/>
                  </a:cubicBezTo>
                  <a:cubicBezTo>
                    <a:pt x="240" y="277"/>
                    <a:pt x="240" y="277"/>
                    <a:pt x="240" y="27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45" y="272"/>
                    <a:pt x="245" y="272"/>
                    <a:pt x="245" y="272"/>
                  </a:cubicBezTo>
                  <a:cubicBezTo>
                    <a:pt x="245" y="272"/>
                    <a:pt x="245" y="272"/>
                    <a:pt x="245" y="272"/>
                  </a:cubicBezTo>
                  <a:cubicBezTo>
                    <a:pt x="249" y="267"/>
                    <a:pt x="249" y="267"/>
                    <a:pt x="249" y="267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7" y="241"/>
                    <a:pt x="267" y="241"/>
                    <a:pt x="267" y="241"/>
                  </a:cubicBezTo>
                  <a:cubicBezTo>
                    <a:pt x="267" y="241"/>
                    <a:pt x="267" y="241"/>
                    <a:pt x="267" y="241"/>
                  </a:cubicBezTo>
                  <a:cubicBezTo>
                    <a:pt x="271" y="232"/>
                    <a:pt x="271" y="232"/>
                    <a:pt x="271" y="232"/>
                  </a:cubicBezTo>
                  <a:cubicBezTo>
                    <a:pt x="272" y="232"/>
                    <a:pt x="272" y="232"/>
                    <a:pt x="272" y="232"/>
                  </a:cubicBezTo>
                  <a:cubicBezTo>
                    <a:pt x="276" y="223"/>
                    <a:pt x="276" y="223"/>
                    <a:pt x="276" y="223"/>
                  </a:cubicBezTo>
                  <a:cubicBezTo>
                    <a:pt x="276" y="223"/>
                    <a:pt x="276" y="223"/>
                    <a:pt x="276" y="223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83" y="204"/>
                    <a:pt x="283" y="204"/>
                    <a:pt x="283" y="204"/>
                  </a:cubicBezTo>
                  <a:cubicBezTo>
                    <a:pt x="283" y="204"/>
                    <a:pt x="283" y="204"/>
                    <a:pt x="283" y="204"/>
                  </a:cubicBezTo>
                  <a:cubicBezTo>
                    <a:pt x="286" y="194"/>
                    <a:pt x="286" y="194"/>
                    <a:pt x="286" y="194"/>
                  </a:cubicBezTo>
                  <a:cubicBezTo>
                    <a:pt x="286" y="194"/>
                    <a:pt x="286" y="194"/>
                    <a:pt x="286" y="194"/>
                  </a:cubicBezTo>
                  <a:cubicBezTo>
                    <a:pt x="289" y="185"/>
                    <a:pt x="289" y="185"/>
                    <a:pt x="289" y="18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91" y="175"/>
                    <a:pt x="291" y="175"/>
                    <a:pt x="291" y="175"/>
                  </a:cubicBezTo>
                  <a:cubicBezTo>
                    <a:pt x="291" y="174"/>
                    <a:pt x="291" y="174"/>
                    <a:pt x="291" y="174"/>
                  </a:cubicBezTo>
                  <a:cubicBezTo>
                    <a:pt x="293" y="165"/>
                    <a:pt x="293" y="165"/>
                    <a:pt x="293" y="165"/>
                  </a:cubicBezTo>
                  <a:cubicBezTo>
                    <a:pt x="293" y="164"/>
                    <a:pt x="293" y="164"/>
                    <a:pt x="293" y="164"/>
                  </a:cubicBezTo>
                  <a:cubicBezTo>
                    <a:pt x="294" y="154"/>
                    <a:pt x="294" y="154"/>
                    <a:pt x="294" y="154"/>
                  </a:cubicBezTo>
                  <a:cubicBezTo>
                    <a:pt x="294" y="154"/>
                    <a:pt x="294" y="154"/>
                    <a:pt x="294" y="154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01"/>
                    <a:pt x="294" y="101"/>
                    <a:pt x="294" y="101"/>
                  </a:cubicBezTo>
                  <a:cubicBezTo>
                    <a:pt x="294" y="101"/>
                    <a:pt x="294" y="101"/>
                    <a:pt x="294" y="101"/>
                  </a:cubicBezTo>
                  <a:cubicBezTo>
                    <a:pt x="293" y="91"/>
                    <a:pt x="293" y="91"/>
                    <a:pt x="293" y="91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0" y="81"/>
                    <a:pt x="290" y="81"/>
                    <a:pt x="290" y="81"/>
                  </a:cubicBezTo>
                  <a:cubicBezTo>
                    <a:pt x="290" y="81"/>
                    <a:pt x="290" y="81"/>
                    <a:pt x="290" y="81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68" y="23"/>
                    <a:pt x="268" y="23"/>
                    <a:pt x="268" y="23"/>
                  </a:cubicBezTo>
                  <a:cubicBezTo>
                    <a:pt x="268" y="23"/>
                    <a:pt x="268" y="23"/>
                    <a:pt x="268" y="23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2" y="14"/>
                    <a:pt x="262" y="14"/>
                    <a:pt x="262" y="14"/>
                  </a:cubicBezTo>
                  <a:cubicBezTo>
                    <a:pt x="257" y="5"/>
                    <a:pt x="257" y="5"/>
                    <a:pt x="257" y="5"/>
                  </a:cubicBezTo>
                  <a:cubicBezTo>
                    <a:pt x="257" y="5"/>
                    <a:pt x="257" y="5"/>
                    <a:pt x="257" y="5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6" y="4"/>
                    <a:pt x="256" y="4"/>
                    <a:pt x="256" y="4"/>
                  </a:cubicBezTo>
                  <a:cubicBezTo>
                    <a:pt x="256" y="3"/>
                    <a:pt x="255" y="3"/>
                    <a:pt x="255" y="3"/>
                  </a:cubicBezTo>
                  <a:cubicBezTo>
                    <a:pt x="255" y="2"/>
                    <a:pt x="255" y="2"/>
                    <a:pt x="255" y="2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1" y="7"/>
                    <a:pt x="251" y="7"/>
                    <a:pt x="251" y="7"/>
                  </a:cubicBezTo>
                  <a:cubicBezTo>
                    <a:pt x="255" y="3"/>
                    <a:pt x="255" y="3"/>
                    <a:pt x="255" y="3"/>
                  </a:cubicBezTo>
                  <a:cubicBezTo>
                    <a:pt x="255" y="2"/>
                    <a:pt x="255" y="2"/>
                    <a:pt x="255" y="2"/>
                  </a:cubicBezTo>
                  <a:cubicBezTo>
                    <a:pt x="253" y="1"/>
                    <a:pt x="251" y="0"/>
                    <a:pt x="249" y="1"/>
                  </a:cubicBezTo>
                  <a:cubicBezTo>
                    <a:pt x="250" y="7"/>
                    <a:pt x="250" y="7"/>
                    <a:pt x="250" y="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B6046DA-2162-45BF-99A3-8FBA95465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" y="4"/>
              <a:ext cx="903" cy="1095"/>
            </a:xfrm>
            <a:custGeom>
              <a:avLst/>
              <a:gdLst>
                <a:gd name="T0" fmla="*/ 903 w 903"/>
                <a:gd name="T1" fmla="*/ 0 h 1095"/>
                <a:gd name="T2" fmla="*/ 0 w 903"/>
                <a:gd name="T3" fmla="*/ 0 h 1095"/>
                <a:gd name="T4" fmla="*/ 0 w 903"/>
                <a:gd name="T5" fmla="*/ 1095 h 1095"/>
                <a:gd name="T6" fmla="*/ 164 w 903"/>
                <a:gd name="T7" fmla="*/ 897 h 1095"/>
                <a:gd name="T8" fmla="*/ 150 w 903"/>
                <a:gd name="T9" fmla="*/ 878 h 1095"/>
                <a:gd name="T10" fmla="*/ 132 w 903"/>
                <a:gd name="T11" fmla="*/ 851 h 1095"/>
                <a:gd name="T12" fmla="*/ 115 w 903"/>
                <a:gd name="T13" fmla="*/ 821 h 1095"/>
                <a:gd name="T14" fmla="*/ 102 w 903"/>
                <a:gd name="T15" fmla="*/ 795 h 1095"/>
                <a:gd name="T16" fmla="*/ 89 w 903"/>
                <a:gd name="T17" fmla="*/ 765 h 1095"/>
                <a:gd name="T18" fmla="*/ 78 w 903"/>
                <a:gd name="T19" fmla="*/ 733 h 1095"/>
                <a:gd name="T20" fmla="*/ 67 w 903"/>
                <a:gd name="T21" fmla="*/ 701 h 1095"/>
                <a:gd name="T22" fmla="*/ 54 w 903"/>
                <a:gd name="T23" fmla="*/ 660 h 1095"/>
                <a:gd name="T24" fmla="*/ 45 w 903"/>
                <a:gd name="T25" fmla="*/ 623 h 1095"/>
                <a:gd name="T26" fmla="*/ 37 w 903"/>
                <a:gd name="T27" fmla="*/ 585 h 1095"/>
                <a:gd name="T28" fmla="*/ 32 w 903"/>
                <a:gd name="T29" fmla="*/ 547 h 1095"/>
                <a:gd name="T30" fmla="*/ 29 w 903"/>
                <a:gd name="T31" fmla="*/ 510 h 1095"/>
                <a:gd name="T32" fmla="*/ 29 w 903"/>
                <a:gd name="T33" fmla="*/ 472 h 1095"/>
                <a:gd name="T34" fmla="*/ 29 w 903"/>
                <a:gd name="T35" fmla="*/ 435 h 1095"/>
                <a:gd name="T36" fmla="*/ 32 w 903"/>
                <a:gd name="T37" fmla="*/ 397 h 1095"/>
                <a:gd name="T38" fmla="*/ 37 w 903"/>
                <a:gd name="T39" fmla="*/ 362 h 1095"/>
                <a:gd name="T40" fmla="*/ 45 w 903"/>
                <a:gd name="T41" fmla="*/ 325 h 1095"/>
                <a:gd name="T42" fmla="*/ 54 w 903"/>
                <a:gd name="T43" fmla="*/ 290 h 1095"/>
                <a:gd name="T44" fmla="*/ 64 w 903"/>
                <a:gd name="T45" fmla="*/ 252 h 1095"/>
                <a:gd name="T46" fmla="*/ 78 w 903"/>
                <a:gd name="T47" fmla="*/ 217 h 1095"/>
                <a:gd name="T48" fmla="*/ 91 w 903"/>
                <a:gd name="T49" fmla="*/ 182 h 1095"/>
                <a:gd name="T50" fmla="*/ 107 w 903"/>
                <a:gd name="T51" fmla="*/ 147 h 1095"/>
                <a:gd name="T52" fmla="*/ 126 w 903"/>
                <a:gd name="T53" fmla="*/ 112 h 1095"/>
                <a:gd name="T54" fmla="*/ 148 w 903"/>
                <a:gd name="T55" fmla="*/ 77 h 1095"/>
                <a:gd name="T56" fmla="*/ 153 w 903"/>
                <a:gd name="T57" fmla="*/ 69 h 1095"/>
                <a:gd name="T58" fmla="*/ 153 w 903"/>
                <a:gd name="T59" fmla="*/ 69 h 1095"/>
                <a:gd name="T60" fmla="*/ 153 w 903"/>
                <a:gd name="T61" fmla="*/ 69 h 1095"/>
                <a:gd name="T62" fmla="*/ 156 w 903"/>
                <a:gd name="T63" fmla="*/ 69 h 1095"/>
                <a:gd name="T64" fmla="*/ 188 w 903"/>
                <a:gd name="T65" fmla="*/ 77 h 1095"/>
                <a:gd name="T66" fmla="*/ 220 w 903"/>
                <a:gd name="T67" fmla="*/ 85 h 1095"/>
                <a:gd name="T68" fmla="*/ 253 w 903"/>
                <a:gd name="T69" fmla="*/ 91 h 1095"/>
                <a:gd name="T70" fmla="*/ 285 w 903"/>
                <a:gd name="T71" fmla="*/ 94 h 1095"/>
                <a:gd name="T72" fmla="*/ 317 w 903"/>
                <a:gd name="T73" fmla="*/ 96 h 1095"/>
                <a:gd name="T74" fmla="*/ 349 w 903"/>
                <a:gd name="T75" fmla="*/ 94 h 1095"/>
                <a:gd name="T76" fmla="*/ 382 w 903"/>
                <a:gd name="T77" fmla="*/ 91 h 1095"/>
                <a:gd name="T78" fmla="*/ 414 w 903"/>
                <a:gd name="T79" fmla="*/ 85 h 1095"/>
                <a:gd name="T80" fmla="*/ 446 w 903"/>
                <a:gd name="T81" fmla="*/ 80 h 1095"/>
                <a:gd name="T82" fmla="*/ 476 w 903"/>
                <a:gd name="T83" fmla="*/ 69 h 1095"/>
                <a:gd name="T84" fmla="*/ 484 w 903"/>
                <a:gd name="T85" fmla="*/ 69 h 1095"/>
                <a:gd name="T86" fmla="*/ 489 w 903"/>
                <a:gd name="T87" fmla="*/ 69 h 1095"/>
                <a:gd name="T88" fmla="*/ 495 w 903"/>
                <a:gd name="T89" fmla="*/ 69 h 1095"/>
                <a:gd name="T90" fmla="*/ 527 w 903"/>
                <a:gd name="T91" fmla="*/ 80 h 1095"/>
                <a:gd name="T92" fmla="*/ 559 w 903"/>
                <a:gd name="T93" fmla="*/ 85 h 1095"/>
                <a:gd name="T94" fmla="*/ 591 w 903"/>
                <a:gd name="T95" fmla="*/ 91 h 1095"/>
                <a:gd name="T96" fmla="*/ 624 w 903"/>
                <a:gd name="T97" fmla="*/ 94 h 1095"/>
                <a:gd name="T98" fmla="*/ 656 w 903"/>
                <a:gd name="T99" fmla="*/ 96 h 1095"/>
                <a:gd name="T100" fmla="*/ 688 w 903"/>
                <a:gd name="T101" fmla="*/ 94 h 1095"/>
                <a:gd name="T102" fmla="*/ 720 w 903"/>
                <a:gd name="T103" fmla="*/ 91 h 1095"/>
                <a:gd name="T104" fmla="*/ 753 w 903"/>
                <a:gd name="T105" fmla="*/ 85 h 1095"/>
                <a:gd name="T106" fmla="*/ 785 w 903"/>
                <a:gd name="T107" fmla="*/ 77 h 1095"/>
                <a:gd name="T108" fmla="*/ 817 w 903"/>
                <a:gd name="T109" fmla="*/ 69 h 1095"/>
                <a:gd name="T110" fmla="*/ 817 w 903"/>
                <a:gd name="T111" fmla="*/ 69 h 1095"/>
                <a:gd name="T112" fmla="*/ 817 w 903"/>
                <a:gd name="T113" fmla="*/ 69 h 1095"/>
                <a:gd name="T114" fmla="*/ 820 w 903"/>
                <a:gd name="T115" fmla="*/ 69 h 1095"/>
                <a:gd name="T116" fmla="*/ 820 w 903"/>
                <a:gd name="T117" fmla="*/ 72 h 1095"/>
                <a:gd name="T118" fmla="*/ 820 w 903"/>
                <a:gd name="T119" fmla="*/ 72 h 1095"/>
                <a:gd name="T120" fmla="*/ 831 w 903"/>
                <a:gd name="T121" fmla="*/ 88 h 1095"/>
                <a:gd name="T122" fmla="*/ 903 w 903"/>
                <a:gd name="T123" fmla="*/ 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3" h="1095">
                  <a:moveTo>
                    <a:pt x="903" y="0"/>
                  </a:moveTo>
                  <a:lnTo>
                    <a:pt x="0" y="0"/>
                  </a:lnTo>
                  <a:lnTo>
                    <a:pt x="0" y="1095"/>
                  </a:lnTo>
                  <a:lnTo>
                    <a:pt x="164" y="897"/>
                  </a:lnTo>
                  <a:lnTo>
                    <a:pt x="150" y="878"/>
                  </a:lnTo>
                  <a:lnTo>
                    <a:pt x="132" y="851"/>
                  </a:lnTo>
                  <a:lnTo>
                    <a:pt x="115" y="821"/>
                  </a:lnTo>
                  <a:lnTo>
                    <a:pt x="102" y="795"/>
                  </a:lnTo>
                  <a:lnTo>
                    <a:pt x="89" y="765"/>
                  </a:lnTo>
                  <a:lnTo>
                    <a:pt x="78" y="733"/>
                  </a:lnTo>
                  <a:lnTo>
                    <a:pt x="67" y="701"/>
                  </a:lnTo>
                  <a:lnTo>
                    <a:pt x="54" y="660"/>
                  </a:lnTo>
                  <a:lnTo>
                    <a:pt x="45" y="623"/>
                  </a:lnTo>
                  <a:lnTo>
                    <a:pt x="37" y="585"/>
                  </a:lnTo>
                  <a:lnTo>
                    <a:pt x="32" y="547"/>
                  </a:lnTo>
                  <a:lnTo>
                    <a:pt x="29" y="510"/>
                  </a:lnTo>
                  <a:lnTo>
                    <a:pt x="29" y="472"/>
                  </a:lnTo>
                  <a:lnTo>
                    <a:pt x="29" y="435"/>
                  </a:lnTo>
                  <a:lnTo>
                    <a:pt x="32" y="397"/>
                  </a:lnTo>
                  <a:lnTo>
                    <a:pt x="37" y="362"/>
                  </a:lnTo>
                  <a:lnTo>
                    <a:pt x="45" y="325"/>
                  </a:lnTo>
                  <a:lnTo>
                    <a:pt x="54" y="290"/>
                  </a:lnTo>
                  <a:lnTo>
                    <a:pt x="64" y="252"/>
                  </a:lnTo>
                  <a:lnTo>
                    <a:pt x="78" y="217"/>
                  </a:lnTo>
                  <a:lnTo>
                    <a:pt x="91" y="182"/>
                  </a:lnTo>
                  <a:lnTo>
                    <a:pt x="107" y="147"/>
                  </a:lnTo>
                  <a:lnTo>
                    <a:pt x="126" y="112"/>
                  </a:lnTo>
                  <a:lnTo>
                    <a:pt x="148" y="77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6" y="69"/>
                  </a:lnTo>
                  <a:lnTo>
                    <a:pt x="188" y="77"/>
                  </a:lnTo>
                  <a:lnTo>
                    <a:pt x="220" y="85"/>
                  </a:lnTo>
                  <a:lnTo>
                    <a:pt x="253" y="91"/>
                  </a:lnTo>
                  <a:lnTo>
                    <a:pt x="285" y="94"/>
                  </a:lnTo>
                  <a:lnTo>
                    <a:pt x="317" y="96"/>
                  </a:lnTo>
                  <a:lnTo>
                    <a:pt x="349" y="94"/>
                  </a:lnTo>
                  <a:lnTo>
                    <a:pt x="382" y="91"/>
                  </a:lnTo>
                  <a:lnTo>
                    <a:pt x="414" y="85"/>
                  </a:lnTo>
                  <a:lnTo>
                    <a:pt x="446" y="80"/>
                  </a:lnTo>
                  <a:lnTo>
                    <a:pt x="476" y="69"/>
                  </a:lnTo>
                  <a:lnTo>
                    <a:pt x="484" y="69"/>
                  </a:lnTo>
                  <a:lnTo>
                    <a:pt x="489" y="69"/>
                  </a:lnTo>
                  <a:lnTo>
                    <a:pt x="495" y="69"/>
                  </a:lnTo>
                  <a:lnTo>
                    <a:pt x="527" y="80"/>
                  </a:lnTo>
                  <a:lnTo>
                    <a:pt x="559" y="85"/>
                  </a:lnTo>
                  <a:lnTo>
                    <a:pt x="591" y="91"/>
                  </a:lnTo>
                  <a:lnTo>
                    <a:pt x="624" y="94"/>
                  </a:lnTo>
                  <a:lnTo>
                    <a:pt x="656" y="96"/>
                  </a:lnTo>
                  <a:lnTo>
                    <a:pt x="688" y="94"/>
                  </a:lnTo>
                  <a:lnTo>
                    <a:pt x="720" y="91"/>
                  </a:lnTo>
                  <a:lnTo>
                    <a:pt x="753" y="85"/>
                  </a:lnTo>
                  <a:lnTo>
                    <a:pt x="785" y="77"/>
                  </a:lnTo>
                  <a:lnTo>
                    <a:pt x="817" y="69"/>
                  </a:lnTo>
                  <a:lnTo>
                    <a:pt x="817" y="69"/>
                  </a:lnTo>
                  <a:lnTo>
                    <a:pt x="817" y="69"/>
                  </a:lnTo>
                  <a:lnTo>
                    <a:pt x="820" y="69"/>
                  </a:lnTo>
                  <a:lnTo>
                    <a:pt x="820" y="72"/>
                  </a:lnTo>
                  <a:lnTo>
                    <a:pt x="820" y="72"/>
                  </a:lnTo>
                  <a:lnTo>
                    <a:pt x="831" y="88"/>
                  </a:lnTo>
                  <a:lnTo>
                    <a:pt x="9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C8D70066-4F00-4395-96A5-AECC94AF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" y="192"/>
              <a:ext cx="616" cy="633"/>
            </a:xfrm>
            <a:custGeom>
              <a:avLst/>
              <a:gdLst>
                <a:gd name="T0" fmla="*/ 363 w 616"/>
                <a:gd name="T1" fmla="*/ 0 h 633"/>
                <a:gd name="T2" fmla="*/ 336 w 616"/>
                <a:gd name="T3" fmla="*/ 8 h 633"/>
                <a:gd name="T4" fmla="*/ 307 w 616"/>
                <a:gd name="T5" fmla="*/ 13 h 633"/>
                <a:gd name="T6" fmla="*/ 280 w 616"/>
                <a:gd name="T7" fmla="*/ 18 h 633"/>
                <a:gd name="T8" fmla="*/ 253 w 616"/>
                <a:gd name="T9" fmla="*/ 21 h 633"/>
                <a:gd name="T10" fmla="*/ 223 w 616"/>
                <a:gd name="T11" fmla="*/ 21 h 633"/>
                <a:gd name="T12" fmla="*/ 196 w 616"/>
                <a:gd name="T13" fmla="*/ 18 h 633"/>
                <a:gd name="T14" fmla="*/ 170 w 616"/>
                <a:gd name="T15" fmla="*/ 16 h 633"/>
                <a:gd name="T16" fmla="*/ 140 w 616"/>
                <a:gd name="T17" fmla="*/ 13 h 633"/>
                <a:gd name="T18" fmla="*/ 113 w 616"/>
                <a:gd name="T19" fmla="*/ 5 h 633"/>
                <a:gd name="T20" fmla="*/ 94 w 616"/>
                <a:gd name="T21" fmla="*/ 2 h 633"/>
                <a:gd name="T22" fmla="*/ 65 w 616"/>
                <a:gd name="T23" fmla="*/ 53 h 633"/>
                <a:gd name="T24" fmla="*/ 38 w 616"/>
                <a:gd name="T25" fmla="*/ 110 h 633"/>
                <a:gd name="T26" fmla="*/ 19 w 616"/>
                <a:gd name="T27" fmla="*/ 166 h 633"/>
                <a:gd name="T28" fmla="*/ 6 w 616"/>
                <a:gd name="T29" fmla="*/ 225 h 633"/>
                <a:gd name="T30" fmla="*/ 0 w 616"/>
                <a:gd name="T31" fmla="*/ 282 h 633"/>
                <a:gd name="T32" fmla="*/ 0 w 616"/>
                <a:gd name="T33" fmla="*/ 341 h 633"/>
                <a:gd name="T34" fmla="*/ 8 w 616"/>
                <a:gd name="T35" fmla="*/ 402 h 633"/>
                <a:gd name="T36" fmla="*/ 22 w 616"/>
                <a:gd name="T37" fmla="*/ 461 h 633"/>
                <a:gd name="T38" fmla="*/ 38 w 616"/>
                <a:gd name="T39" fmla="*/ 518 h 633"/>
                <a:gd name="T40" fmla="*/ 59 w 616"/>
                <a:gd name="T41" fmla="*/ 569 h 633"/>
                <a:gd name="T42" fmla="*/ 84 w 616"/>
                <a:gd name="T43" fmla="*/ 612 h 633"/>
                <a:gd name="T44" fmla="*/ 97 w 616"/>
                <a:gd name="T45" fmla="*/ 633 h 633"/>
                <a:gd name="T46" fmla="*/ 592 w 616"/>
                <a:gd name="T47" fmla="*/ 13 h 633"/>
                <a:gd name="T48" fmla="*/ 562 w 616"/>
                <a:gd name="T49" fmla="*/ 16 h 633"/>
                <a:gd name="T50" fmla="*/ 535 w 616"/>
                <a:gd name="T51" fmla="*/ 18 h 633"/>
                <a:gd name="T52" fmla="*/ 508 w 616"/>
                <a:gd name="T53" fmla="*/ 21 h 633"/>
                <a:gd name="T54" fmla="*/ 479 w 616"/>
                <a:gd name="T55" fmla="*/ 21 h 633"/>
                <a:gd name="T56" fmla="*/ 452 w 616"/>
                <a:gd name="T57" fmla="*/ 18 h 633"/>
                <a:gd name="T58" fmla="*/ 425 w 616"/>
                <a:gd name="T59" fmla="*/ 13 h 633"/>
                <a:gd name="T60" fmla="*/ 395 w 616"/>
                <a:gd name="T61" fmla="*/ 8 h 633"/>
                <a:gd name="T62" fmla="*/ 369 w 616"/>
                <a:gd name="T6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6" h="633">
                  <a:moveTo>
                    <a:pt x="366" y="0"/>
                  </a:moveTo>
                  <a:lnTo>
                    <a:pt x="363" y="0"/>
                  </a:lnTo>
                  <a:lnTo>
                    <a:pt x="360" y="0"/>
                  </a:lnTo>
                  <a:lnTo>
                    <a:pt x="336" y="8"/>
                  </a:lnTo>
                  <a:lnTo>
                    <a:pt x="334" y="8"/>
                  </a:lnTo>
                  <a:lnTo>
                    <a:pt x="307" y="13"/>
                  </a:lnTo>
                  <a:lnTo>
                    <a:pt x="307" y="13"/>
                  </a:lnTo>
                  <a:lnTo>
                    <a:pt x="280" y="18"/>
                  </a:lnTo>
                  <a:lnTo>
                    <a:pt x="280" y="18"/>
                  </a:lnTo>
                  <a:lnTo>
                    <a:pt x="253" y="21"/>
                  </a:lnTo>
                  <a:lnTo>
                    <a:pt x="250" y="21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196" y="18"/>
                  </a:lnTo>
                  <a:lnTo>
                    <a:pt x="196" y="18"/>
                  </a:lnTo>
                  <a:lnTo>
                    <a:pt x="170" y="16"/>
                  </a:lnTo>
                  <a:lnTo>
                    <a:pt x="167" y="16"/>
                  </a:lnTo>
                  <a:lnTo>
                    <a:pt x="140" y="13"/>
                  </a:lnTo>
                  <a:lnTo>
                    <a:pt x="140" y="13"/>
                  </a:lnTo>
                  <a:lnTo>
                    <a:pt x="113" y="5"/>
                  </a:lnTo>
                  <a:lnTo>
                    <a:pt x="110" y="5"/>
                  </a:lnTo>
                  <a:lnTo>
                    <a:pt x="94" y="2"/>
                  </a:lnTo>
                  <a:lnTo>
                    <a:pt x="81" y="26"/>
                  </a:lnTo>
                  <a:lnTo>
                    <a:pt x="65" y="53"/>
                  </a:lnTo>
                  <a:lnTo>
                    <a:pt x="51" y="83"/>
                  </a:lnTo>
                  <a:lnTo>
                    <a:pt x="38" y="110"/>
                  </a:lnTo>
                  <a:lnTo>
                    <a:pt x="27" y="139"/>
                  </a:lnTo>
                  <a:lnTo>
                    <a:pt x="19" y="166"/>
                  </a:lnTo>
                  <a:lnTo>
                    <a:pt x="14" y="196"/>
                  </a:lnTo>
                  <a:lnTo>
                    <a:pt x="6" y="225"/>
                  </a:lnTo>
                  <a:lnTo>
                    <a:pt x="3" y="252"/>
                  </a:lnTo>
                  <a:lnTo>
                    <a:pt x="0" y="282"/>
                  </a:lnTo>
                  <a:lnTo>
                    <a:pt x="0" y="311"/>
                  </a:lnTo>
                  <a:lnTo>
                    <a:pt x="0" y="341"/>
                  </a:lnTo>
                  <a:lnTo>
                    <a:pt x="3" y="370"/>
                  </a:lnTo>
                  <a:lnTo>
                    <a:pt x="8" y="402"/>
                  </a:lnTo>
                  <a:lnTo>
                    <a:pt x="14" y="432"/>
                  </a:lnTo>
                  <a:lnTo>
                    <a:pt x="22" y="461"/>
                  </a:lnTo>
                  <a:lnTo>
                    <a:pt x="30" y="494"/>
                  </a:lnTo>
                  <a:lnTo>
                    <a:pt x="38" y="518"/>
                  </a:lnTo>
                  <a:lnTo>
                    <a:pt x="49" y="545"/>
                  </a:lnTo>
                  <a:lnTo>
                    <a:pt x="59" y="569"/>
                  </a:lnTo>
                  <a:lnTo>
                    <a:pt x="70" y="590"/>
                  </a:lnTo>
                  <a:lnTo>
                    <a:pt x="84" y="612"/>
                  </a:lnTo>
                  <a:lnTo>
                    <a:pt x="97" y="633"/>
                  </a:lnTo>
                  <a:lnTo>
                    <a:pt x="97" y="633"/>
                  </a:lnTo>
                  <a:lnTo>
                    <a:pt x="616" y="5"/>
                  </a:lnTo>
                  <a:lnTo>
                    <a:pt x="592" y="13"/>
                  </a:lnTo>
                  <a:lnTo>
                    <a:pt x="589" y="13"/>
                  </a:lnTo>
                  <a:lnTo>
                    <a:pt x="562" y="16"/>
                  </a:lnTo>
                  <a:lnTo>
                    <a:pt x="562" y="16"/>
                  </a:lnTo>
                  <a:lnTo>
                    <a:pt x="535" y="18"/>
                  </a:lnTo>
                  <a:lnTo>
                    <a:pt x="535" y="18"/>
                  </a:lnTo>
                  <a:lnTo>
                    <a:pt x="508" y="21"/>
                  </a:lnTo>
                  <a:lnTo>
                    <a:pt x="506" y="21"/>
                  </a:lnTo>
                  <a:lnTo>
                    <a:pt x="479" y="21"/>
                  </a:lnTo>
                  <a:lnTo>
                    <a:pt x="479" y="21"/>
                  </a:lnTo>
                  <a:lnTo>
                    <a:pt x="452" y="18"/>
                  </a:lnTo>
                  <a:lnTo>
                    <a:pt x="452" y="18"/>
                  </a:lnTo>
                  <a:lnTo>
                    <a:pt x="425" y="13"/>
                  </a:lnTo>
                  <a:lnTo>
                    <a:pt x="422" y="13"/>
                  </a:lnTo>
                  <a:lnTo>
                    <a:pt x="395" y="8"/>
                  </a:lnTo>
                  <a:lnTo>
                    <a:pt x="395" y="8"/>
                  </a:lnTo>
                  <a:lnTo>
                    <a:pt x="369" y="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55E585B9-91A0-4B2F-A022-BDAAB2D31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" y="192"/>
              <a:ext cx="616" cy="633"/>
            </a:xfrm>
            <a:custGeom>
              <a:avLst/>
              <a:gdLst>
                <a:gd name="T0" fmla="*/ 363 w 616"/>
                <a:gd name="T1" fmla="*/ 0 h 633"/>
                <a:gd name="T2" fmla="*/ 336 w 616"/>
                <a:gd name="T3" fmla="*/ 8 h 633"/>
                <a:gd name="T4" fmla="*/ 307 w 616"/>
                <a:gd name="T5" fmla="*/ 13 h 633"/>
                <a:gd name="T6" fmla="*/ 280 w 616"/>
                <a:gd name="T7" fmla="*/ 18 h 633"/>
                <a:gd name="T8" fmla="*/ 253 w 616"/>
                <a:gd name="T9" fmla="*/ 21 h 633"/>
                <a:gd name="T10" fmla="*/ 223 w 616"/>
                <a:gd name="T11" fmla="*/ 21 h 633"/>
                <a:gd name="T12" fmla="*/ 196 w 616"/>
                <a:gd name="T13" fmla="*/ 18 h 633"/>
                <a:gd name="T14" fmla="*/ 170 w 616"/>
                <a:gd name="T15" fmla="*/ 16 h 633"/>
                <a:gd name="T16" fmla="*/ 140 w 616"/>
                <a:gd name="T17" fmla="*/ 13 h 633"/>
                <a:gd name="T18" fmla="*/ 113 w 616"/>
                <a:gd name="T19" fmla="*/ 5 h 633"/>
                <a:gd name="T20" fmla="*/ 94 w 616"/>
                <a:gd name="T21" fmla="*/ 2 h 633"/>
                <a:gd name="T22" fmla="*/ 65 w 616"/>
                <a:gd name="T23" fmla="*/ 53 h 633"/>
                <a:gd name="T24" fmla="*/ 38 w 616"/>
                <a:gd name="T25" fmla="*/ 110 h 633"/>
                <a:gd name="T26" fmla="*/ 19 w 616"/>
                <a:gd name="T27" fmla="*/ 166 h 633"/>
                <a:gd name="T28" fmla="*/ 6 w 616"/>
                <a:gd name="T29" fmla="*/ 225 h 633"/>
                <a:gd name="T30" fmla="*/ 0 w 616"/>
                <a:gd name="T31" fmla="*/ 282 h 633"/>
                <a:gd name="T32" fmla="*/ 0 w 616"/>
                <a:gd name="T33" fmla="*/ 341 h 633"/>
                <a:gd name="T34" fmla="*/ 8 w 616"/>
                <a:gd name="T35" fmla="*/ 402 h 633"/>
                <a:gd name="T36" fmla="*/ 22 w 616"/>
                <a:gd name="T37" fmla="*/ 461 h 633"/>
                <a:gd name="T38" fmla="*/ 38 w 616"/>
                <a:gd name="T39" fmla="*/ 518 h 633"/>
                <a:gd name="T40" fmla="*/ 59 w 616"/>
                <a:gd name="T41" fmla="*/ 569 h 633"/>
                <a:gd name="T42" fmla="*/ 84 w 616"/>
                <a:gd name="T43" fmla="*/ 612 h 633"/>
                <a:gd name="T44" fmla="*/ 97 w 616"/>
                <a:gd name="T45" fmla="*/ 633 h 633"/>
                <a:gd name="T46" fmla="*/ 592 w 616"/>
                <a:gd name="T47" fmla="*/ 13 h 633"/>
                <a:gd name="T48" fmla="*/ 562 w 616"/>
                <a:gd name="T49" fmla="*/ 16 h 633"/>
                <a:gd name="T50" fmla="*/ 535 w 616"/>
                <a:gd name="T51" fmla="*/ 18 h 633"/>
                <a:gd name="T52" fmla="*/ 508 w 616"/>
                <a:gd name="T53" fmla="*/ 21 h 633"/>
                <a:gd name="T54" fmla="*/ 479 w 616"/>
                <a:gd name="T55" fmla="*/ 21 h 633"/>
                <a:gd name="T56" fmla="*/ 452 w 616"/>
                <a:gd name="T57" fmla="*/ 18 h 633"/>
                <a:gd name="T58" fmla="*/ 425 w 616"/>
                <a:gd name="T59" fmla="*/ 13 h 633"/>
                <a:gd name="T60" fmla="*/ 395 w 616"/>
                <a:gd name="T61" fmla="*/ 8 h 633"/>
                <a:gd name="T62" fmla="*/ 369 w 616"/>
                <a:gd name="T6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6" h="633">
                  <a:moveTo>
                    <a:pt x="366" y="0"/>
                  </a:moveTo>
                  <a:lnTo>
                    <a:pt x="363" y="0"/>
                  </a:lnTo>
                  <a:lnTo>
                    <a:pt x="360" y="0"/>
                  </a:lnTo>
                  <a:lnTo>
                    <a:pt x="336" y="8"/>
                  </a:lnTo>
                  <a:lnTo>
                    <a:pt x="334" y="8"/>
                  </a:lnTo>
                  <a:lnTo>
                    <a:pt x="307" y="13"/>
                  </a:lnTo>
                  <a:lnTo>
                    <a:pt x="307" y="13"/>
                  </a:lnTo>
                  <a:lnTo>
                    <a:pt x="280" y="18"/>
                  </a:lnTo>
                  <a:lnTo>
                    <a:pt x="280" y="18"/>
                  </a:lnTo>
                  <a:lnTo>
                    <a:pt x="253" y="21"/>
                  </a:lnTo>
                  <a:lnTo>
                    <a:pt x="250" y="21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196" y="18"/>
                  </a:lnTo>
                  <a:lnTo>
                    <a:pt x="196" y="18"/>
                  </a:lnTo>
                  <a:lnTo>
                    <a:pt x="170" y="16"/>
                  </a:lnTo>
                  <a:lnTo>
                    <a:pt x="167" y="16"/>
                  </a:lnTo>
                  <a:lnTo>
                    <a:pt x="140" y="13"/>
                  </a:lnTo>
                  <a:lnTo>
                    <a:pt x="140" y="13"/>
                  </a:lnTo>
                  <a:lnTo>
                    <a:pt x="113" y="5"/>
                  </a:lnTo>
                  <a:lnTo>
                    <a:pt x="110" y="5"/>
                  </a:lnTo>
                  <a:lnTo>
                    <a:pt x="94" y="2"/>
                  </a:lnTo>
                  <a:lnTo>
                    <a:pt x="81" y="26"/>
                  </a:lnTo>
                  <a:lnTo>
                    <a:pt x="65" y="53"/>
                  </a:lnTo>
                  <a:lnTo>
                    <a:pt x="51" y="83"/>
                  </a:lnTo>
                  <a:lnTo>
                    <a:pt x="38" y="110"/>
                  </a:lnTo>
                  <a:lnTo>
                    <a:pt x="27" y="139"/>
                  </a:lnTo>
                  <a:lnTo>
                    <a:pt x="19" y="166"/>
                  </a:lnTo>
                  <a:lnTo>
                    <a:pt x="14" y="196"/>
                  </a:lnTo>
                  <a:lnTo>
                    <a:pt x="6" y="225"/>
                  </a:lnTo>
                  <a:lnTo>
                    <a:pt x="3" y="252"/>
                  </a:lnTo>
                  <a:lnTo>
                    <a:pt x="0" y="282"/>
                  </a:lnTo>
                  <a:lnTo>
                    <a:pt x="0" y="311"/>
                  </a:lnTo>
                  <a:lnTo>
                    <a:pt x="0" y="341"/>
                  </a:lnTo>
                  <a:lnTo>
                    <a:pt x="3" y="370"/>
                  </a:lnTo>
                  <a:lnTo>
                    <a:pt x="8" y="402"/>
                  </a:lnTo>
                  <a:lnTo>
                    <a:pt x="14" y="432"/>
                  </a:lnTo>
                  <a:lnTo>
                    <a:pt x="22" y="461"/>
                  </a:lnTo>
                  <a:lnTo>
                    <a:pt x="30" y="494"/>
                  </a:lnTo>
                  <a:lnTo>
                    <a:pt x="38" y="518"/>
                  </a:lnTo>
                  <a:lnTo>
                    <a:pt x="49" y="545"/>
                  </a:lnTo>
                  <a:lnTo>
                    <a:pt x="59" y="569"/>
                  </a:lnTo>
                  <a:lnTo>
                    <a:pt x="70" y="590"/>
                  </a:lnTo>
                  <a:lnTo>
                    <a:pt x="84" y="612"/>
                  </a:lnTo>
                  <a:lnTo>
                    <a:pt x="97" y="633"/>
                  </a:lnTo>
                  <a:lnTo>
                    <a:pt x="97" y="633"/>
                  </a:lnTo>
                  <a:lnTo>
                    <a:pt x="616" y="5"/>
                  </a:lnTo>
                  <a:lnTo>
                    <a:pt x="592" y="13"/>
                  </a:lnTo>
                  <a:lnTo>
                    <a:pt x="589" y="13"/>
                  </a:lnTo>
                  <a:lnTo>
                    <a:pt x="562" y="16"/>
                  </a:lnTo>
                  <a:lnTo>
                    <a:pt x="562" y="16"/>
                  </a:lnTo>
                  <a:lnTo>
                    <a:pt x="535" y="18"/>
                  </a:lnTo>
                  <a:lnTo>
                    <a:pt x="535" y="18"/>
                  </a:lnTo>
                  <a:lnTo>
                    <a:pt x="508" y="21"/>
                  </a:lnTo>
                  <a:lnTo>
                    <a:pt x="506" y="21"/>
                  </a:lnTo>
                  <a:lnTo>
                    <a:pt x="479" y="21"/>
                  </a:lnTo>
                  <a:lnTo>
                    <a:pt x="479" y="21"/>
                  </a:lnTo>
                  <a:lnTo>
                    <a:pt x="452" y="18"/>
                  </a:lnTo>
                  <a:lnTo>
                    <a:pt x="452" y="18"/>
                  </a:lnTo>
                  <a:lnTo>
                    <a:pt x="425" y="13"/>
                  </a:lnTo>
                  <a:lnTo>
                    <a:pt x="422" y="13"/>
                  </a:lnTo>
                  <a:lnTo>
                    <a:pt x="395" y="8"/>
                  </a:lnTo>
                  <a:lnTo>
                    <a:pt x="395" y="8"/>
                  </a:lnTo>
                  <a:lnTo>
                    <a:pt x="369" y="0"/>
                  </a:lnTo>
                  <a:lnTo>
                    <a:pt x="3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0CE32E78-CDCF-4883-AA73-E8B2BB544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" y="159"/>
              <a:ext cx="680" cy="693"/>
            </a:xfrm>
            <a:custGeom>
              <a:avLst/>
              <a:gdLst>
                <a:gd name="T0" fmla="*/ 249 w 253"/>
                <a:gd name="T1" fmla="*/ 0 h 258"/>
                <a:gd name="T2" fmla="*/ 220 w 253"/>
                <a:gd name="T3" fmla="*/ 6 h 258"/>
                <a:gd name="T4" fmla="*/ 191 w 253"/>
                <a:gd name="T5" fmla="*/ 8 h 258"/>
                <a:gd name="T6" fmla="*/ 162 w 253"/>
                <a:gd name="T7" fmla="*/ 3 h 258"/>
                <a:gd name="T8" fmla="*/ 150 w 253"/>
                <a:gd name="T9" fmla="*/ 0 h 258"/>
                <a:gd name="T10" fmla="*/ 146 w 253"/>
                <a:gd name="T11" fmla="*/ 0 h 258"/>
                <a:gd name="T12" fmla="*/ 134 w 253"/>
                <a:gd name="T13" fmla="*/ 3 h 258"/>
                <a:gd name="T14" fmla="*/ 105 w 253"/>
                <a:gd name="T15" fmla="*/ 8 h 258"/>
                <a:gd name="T16" fmla="*/ 76 w 253"/>
                <a:gd name="T17" fmla="*/ 6 h 258"/>
                <a:gd name="T18" fmla="*/ 47 w 253"/>
                <a:gd name="T19" fmla="*/ 0 h 258"/>
                <a:gd name="T20" fmla="*/ 42 w 253"/>
                <a:gd name="T21" fmla="*/ 0 h 258"/>
                <a:gd name="T22" fmla="*/ 41 w 253"/>
                <a:gd name="T23" fmla="*/ 1 h 258"/>
                <a:gd name="T24" fmla="*/ 38 w 253"/>
                <a:gd name="T25" fmla="*/ 5 h 258"/>
                <a:gd name="T26" fmla="*/ 31 w 253"/>
                <a:gd name="T27" fmla="*/ 16 h 258"/>
                <a:gd name="T28" fmla="*/ 20 w 253"/>
                <a:gd name="T29" fmla="*/ 38 h 258"/>
                <a:gd name="T30" fmla="*/ 15 w 253"/>
                <a:gd name="T31" fmla="*/ 49 h 258"/>
                <a:gd name="T32" fmla="*/ 8 w 253"/>
                <a:gd name="T33" fmla="*/ 71 h 258"/>
                <a:gd name="T34" fmla="*/ 5 w 253"/>
                <a:gd name="T35" fmla="*/ 82 h 258"/>
                <a:gd name="T36" fmla="*/ 1 w 253"/>
                <a:gd name="T37" fmla="*/ 105 h 258"/>
                <a:gd name="T38" fmla="*/ 0 w 253"/>
                <a:gd name="T39" fmla="*/ 117 h 258"/>
                <a:gd name="T40" fmla="*/ 0 w 253"/>
                <a:gd name="T41" fmla="*/ 140 h 258"/>
                <a:gd name="T42" fmla="*/ 1 w 253"/>
                <a:gd name="T43" fmla="*/ 152 h 258"/>
                <a:gd name="T44" fmla="*/ 5 w 253"/>
                <a:gd name="T45" fmla="*/ 175 h 258"/>
                <a:gd name="T46" fmla="*/ 8 w 253"/>
                <a:gd name="T47" fmla="*/ 188 h 258"/>
                <a:gd name="T48" fmla="*/ 15 w 253"/>
                <a:gd name="T49" fmla="*/ 210 h 258"/>
                <a:gd name="T50" fmla="*/ 19 w 253"/>
                <a:gd name="T51" fmla="*/ 219 h 258"/>
                <a:gd name="T52" fmla="*/ 28 w 253"/>
                <a:gd name="T53" fmla="*/ 238 h 258"/>
                <a:gd name="T54" fmla="*/ 33 w 253"/>
                <a:gd name="T55" fmla="*/ 247 h 258"/>
                <a:gd name="T56" fmla="*/ 41 w 253"/>
                <a:gd name="T57" fmla="*/ 258 h 258"/>
                <a:gd name="T58" fmla="*/ 43 w 253"/>
                <a:gd name="T59" fmla="*/ 240 h 258"/>
                <a:gd name="T60" fmla="*/ 30 w 253"/>
                <a:gd name="T61" fmla="*/ 215 h 258"/>
                <a:gd name="T62" fmla="*/ 20 w 253"/>
                <a:gd name="T63" fmla="*/ 184 h 258"/>
                <a:gd name="T64" fmla="*/ 13 w 253"/>
                <a:gd name="T65" fmla="*/ 150 h 258"/>
                <a:gd name="T66" fmla="*/ 12 w 253"/>
                <a:gd name="T67" fmla="*/ 117 h 258"/>
                <a:gd name="T68" fmla="*/ 17 w 253"/>
                <a:gd name="T69" fmla="*/ 85 h 258"/>
                <a:gd name="T70" fmla="*/ 26 w 253"/>
                <a:gd name="T71" fmla="*/ 53 h 258"/>
                <a:gd name="T72" fmla="*/ 42 w 253"/>
                <a:gd name="T73" fmla="*/ 22 h 258"/>
                <a:gd name="T74" fmla="*/ 54 w 253"/>
                <a:gd name="T75" fmla="*/ 14 h 258"/>
                <a:gd name="T76" fmla="*/ 74 w 253"/>
                <a:gd name="T77" fmla="*/ 18 h 258"/>
                <a:gd name="T78" fmla="*/ 85 w 253"/>
                <a:gd name="T79" fmla="*/ 19 h 258"/>
                <a:gd name="T80" fmla="*/ 105 w 253"/>
                <a:gd name="T81" fmla="*/ 20 h 258"/>
                <a:gd name="T82" fmla="*/ 116 w 253"/>
                <a:gd name="T83" fmla="*/ 19 h 258"/>
                <a:gd name="T84" fmla="*/ 136 w 253"/>
                <a:gd name="T85" fmla="*/ 15 h 258"/>
                <a:gd name="T86" fmla="*/ 147 w 253"/>
                <a:gd name="T87" fmla="*/ 12 h 258"/>
                <a:gd name="T88" fmla="*/ 159 w 253"/>
                <a:gd name="T89" fmla="*/ 15 h 258"/>
                <a:gd name="T90" fmla="*/ 170 w 253"/>
                <a:gd name="T91" fmla="*/ 17 h 258"/>
                <a:gd name="T92" fmla="*/ 190 w 253"/>
                <a:gd name="T93" fmla="*/ 20 h 258"/>
                <a:gd name="T94" fmla="*/ 201 w 253"/>
                <a:gd name="T95" fmla="*/ 20 h 258"/>
                <a:gd name="T96" fmla="*/ 221 w 253"/>
                <a:gd name="T97" fmla="*/ 18 h 258"/>
                <a:gd name="T98" fmla="*/ 232 w 253"/>
                <a:gd name="T99" fmla="*/ 17 h 258"/>
                <a:gd name="T100" fmla="*/ 250 w 253"/>
                <a:gd name="T10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3" h="258">
                  <a:moveTo>
                    <a:pt x="250" y="0"/>
                  </a:moveTo>
                  <a:cubicBezTo>
                    <a:pt x="250" y="0"/>
                    <a:pt x="249" y="0"/>
                    <a:pt x="249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29" y="5"/>
                    <a:pt x="229" y="5"/>
                    <a:pt x="229" y="5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10" y="7"/>
                    <a:pt x="210" y="7"/>
                    <a:pt x="210" y="7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3"/>
                    <a:pt x="134" y="3"/>
                    <a:pt x="134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2"/>
                    <a:pt x="40" y="2"/>
                    <a:pt x="39" y="3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5" y="175"/>
                    <a:pt x="5" y="175"/>
                    <a:pt x="5" y="17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33" y="246"/>
                    <a:pt x="33" y="246"/>
                    <a:pt x="33" y="246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41" y="258"/>
                    <a:pt x="41" y="258"/>
                    <a:pt x="41" y="258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3" y="240"/>
                    <a:pt x="43" y="240"/>
                    <a:pt x="43" y="240"/>
                  </a:cubicBezTo>
                  <a:cubicBezTo>
                    <a:pt x="38" y="232"/>
                    <a:pt x="38" y="232"/>
                    <a:pt x="38" y="232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26" y="205"/>
                    <a:pt x="26" y="205"/>
                    <a:pt x="26" y="20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17" y="173"/>
                    <a:pt x="17" y="173"/>
                    <a:pt x="17" y="173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31" y="17"/>
                    <a:pt x="231" y="17"/>
                    <a:pt x="231" y="17"/>
                  </a:cubicBezTo>
                  <a:cubicBezTo>
                    <a:pt x="232" y="17"/>
                    <a:pt x="232" y="17"/>
                    <a:pt x="232" y="17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2" y="0"/>
                    <a:pt x="251" y="0"/>
                    <a:pt x="25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/>
            </a:p>
          </p:txBody>
        </p:sp>
      </p:grpSp>
      <p:grpSp>
        <p:nvGrpSpPr>
          <p:cNvPr id="72" name="Group 100">
            <a:extLst>
              <a:ext uri="{FF2B5EF4-FFF2-40B4-BE49-F238E27FC236}">
                <a16:creationId xmlns:a16="http://schemas.microsoft.com/office/drawing/2014/main" id="{8A7C967D-D9AA-46E4-B5D9-4F9061D5A7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02761" y="1171806"/>
            <a:ext cx="708225" cy="571313"/>
            <a:chOff x="6" y="6"/>
            <a:chExt cx="1676" cy="1352"/>
          </a:xfrm>
        </p:grpSpPr>
        <p:sp>
          <p:nvSpPr>
            <p:cNvPr id="73" name="Rectangle 101">
              <a:extLst>
                <a:ext uri="{FF2B5EF4-FFF2-40B4-BE49-F238E27FC236}">
                  <a16:creationId xmlns:a16="http://schemas.microsoft.com/office/drawing/2014/main" id="{B22B63A5-7B20-4BE4-9E8D-5B3DB3035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7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4"/>
              </a:solidFill>
              <a:miter lim="800000"/>
              <a:headEnd/>
              <a:tailEnd/>
            </a:ln>
            <a:extLst/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74" name="Rectangle 102">
              <a:extLst>
                <a:ext uri="{FF2B5EF4-FFF2-40B4-BE49-F238E27FC236}">
                  <a16:creationId xmlns:a16="http://schemas.microsoft.com/office/drawing/2014/main" id="{499BC2BF-766F-456E-BC6A-03B7513CB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75" name="Rectangle 104">
              <a:extLst>
                <a:ext uri="{FF2B5EF4-FFF2-40B4-BE49-F238E27FC236}">
                  <a16:creationId xmlns:a16="http://schemas.microsoft.com/office/drawing/2014/main" id="{8C357D7F-3944-46FD-8BF6-73891BF74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76" name="Rectangle 106">
              <a:extLst>
                <a:ext uri="{FF2B5EF4-FFF2-40B4-BE49-F238E27FC236}">
                  <a16:creationId xmlns:a16="http://schemas.microsoft.com/office/drawing/2014/main" id="{780C8A62-3B29-4F18-9CF2-8278CB118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811"/>
              <a:ext cx="11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77" name="Rectangle 108">
              <a:extLst>
                <a:ext uri="{FF2B5EF4-FFF2-40B4-BE49-F238E27FC236}">
                  <a16:creationId xmlns:a16="http://schemas.microsoft.com/office/drawing/2014/main" id="{DC52F885-E87D-4FD6-818B-841CE89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994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78" name="Rectangle 110">
              <a:extLst>
                <a:ext uri="{FF2B5EF4-FFF2-40B4-BE49-F238E27FC236}">
                  <a16:creationId xmlns:a16="http://schemas.microsoft.com/office/drawing/2014/main" id="{9034F464-2C48-45B7-874D-85C44187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1187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79" name="Freeform 112">
              <a:extLst>
                <a:ext uri="{FF2B5EF4-FFF2-40B4-BE49-F238E27FC236}">
                  <a16:creationId xmlns:a16="http://schemas.microsoft.com/office/drawing/2014/main" id="{A209EE44-1657-4EF9-ACA5-01BAEF85A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" y="800"/>
              <a:ext cx="688" cy="387"/>
            </a:xfrm>
            <a:custGeom>
              <a:avLst/>
              <a:gdLst>
                <a:gd name="T0" fmla="*/ 238 w 688"/>
                <a:gd name="T1" fmla="*/ 365 h 387"/>
                <a:gd name="T2" fmla="*/ 0 w 688"/>
                <a:gd name="T3" fmla="*/ 365 h 387"/>
                <a:gd name="T4" fmla="*/ 0 w 688"/>
                <a:gd name="T5" fmla="*/ 387 h 387"/>
                <a:gd name="T6" fmla="*/ 211 w 688"/>
                <a:gd name="T7" fmla="*/ 387 h 387"/>
                <a:gd name="T8" fmla="*/ 238 w 688"/>
                <a:gd name="T9" fmla="*/ 365 h 387"/>
                <a:gd name="T10" fmla="*/ 463 w 688"/>
                <a:gd name="T11" fmla="*/ 183 h 387"/>
                <a:gd name="T12" fmla="*/ 0 w 688"/>
                <a:gd name="T13" fmla="*/ 183 h 387"/>
                <a:gd name="T14" fmla="*/ 0 w 688"/>
                <a:gd name="T15" fmla="*/ 194 h 387"/>
                <a:gd name="T16" fmla="*/ 450 w 688"/>
                <a:gd name="T17" fmla="*/ 194 h 387"/>
                <a:gd name="T18" fmla="*/ 463 w 688"/>
                <a:gd name="T19" fmla="*/ 183 h 387"/>
                <a:gd name="T20" fmla="*/ 688 w 688"/>
                <a:gd name="T21" fmla="*/ 0 h 387"/>
                <a:gd name="T22" fmla="*/ 0 w 688"/>
                <a:gd name="T23" fmla="*/ 0 h 387"/>
                <a:gd name="T24" fmla="*/ 0 w 688"/>
                <a:gd name="T25" fmla="*/ 11 h 387"/>
                <a:gd name="T26" fmla="*/ 674 w 688"/>
                <a:gd name="T27" fmla="*/ 11 h 387"/>
                <a:gd name="T28" fmla="*/ 688 w 688"/>
                <a:gd name="T2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8" h="387">
                  <a:moveTo>
                    <a:pt x="238" y="365"/>
                  </a:moveTo>
                  <a:lnTo>
                    <a:pt x="0" y="365"/>
                  </a:lnTo>
                  <a:lnTo>
                    <a:pt x="0" y="387"/>
                  </a:lnTo>
                  <a:lnTo>
                    <a:pt x="211" y="387"/>
                  </a:lnTo>
                  <a:lnTo>
                    <a:pt x="238" y="365"/>
                  </a:lnTo>
                  <a:moveTo>
                    <a:pt x="463" y="183"/>
                  </a:moveTo>
                  <a:lnTo>
                    <a:pt x="0" y="183"/>
                  </a:lnTo>
                  <a:lnTo>
                    <a:pt x="0" y="194"/>
                  </a:lnTo>
                  <a:lnTo>
                    <a:pt x="450" y="194"/>
                  </a:lnTo>
                  <a:lnTo>
                    <a:pt x="463" y="183"/>
                  </a:lnTo>
                  <a:moveTo>
                    <a:pt x="688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74" y="11"/>
                  </a:lnTo>
                  <a:lnTo>
                    <a:pt x="6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80" name="Freeform 114">
              <a:extLst>
                <a:ext uri="{FF2B5EF4-FFF2-40B4-BE49-F238E27FC236}">
                  <a16:creationId xmlns:a16="http://schemas.microsoft.com/office/drawing/2014/main" id="{C823F724-A661-4BAC-A057-37AF5BC10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629"/>
              <a:ext cx="899" cy="171"/>
            </a:xfrm>
            <a:custGeom>
              <a:avLst/>
              <a:gdLst>
                <a:gd name="T0" fmla="*/ 899 w 899"/>
                <a:gd name="T1" fmla="*/ 0 h 171"/>
                <a:gd name="T2" fmla="*/ 0 w 899"/>
                <a:gd name="T3" fmla="*/ 0 h 171"/>
                <a:gd name="T4" fmla="*/ 0 w 899"/>
                <a:gd name="T5" fmla="*/ 171 h 171"/>
                <a:gd name="T6" fmla="*/ 688 w 899"/>
                <a:gd name="T7" fmla="*/ 171 h 171"/>
                <a:gd name="T8" fmla="*/ 899 w 899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171">
                  <a:moveTo>
                    <a:pt x="899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688" y="171"/>
                  </a:lnTo>
                  <a:lnTo>
                    <a:pt x="8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81" name="Freeform 116">
              <a:extLst>
                <a:ext uri="{FF2B5EF4-FFF2-40B4-BE49-F238E27FC236}">
                  <a16:creationId xmlns:a16="http://schemas.microsoft.com/office/drawing/2014/main" id="{CB1DEBA9-7AC9-4A44-AAE3-FBE863B2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811"/>
              <a:ext cx="674" cy="172"/>
            </a:xfrm>
            <a:custGeom>
              <a:avLst/>
              <a:gdLst>
                <a:gd name="T0" fmla="*/ 674 w 674"/>
                <a:gd name="T1" fmla="*/ 0 h 172"/>
                <a:gd name="T2" fmla="*/ 0 w 674"/>
                <a:gd name="T3" fmla="*/ 0 h 172"/>
                <a:gd name="T4" fmla="*/ 0 w 674"/>
                <a:gd name="T5" fmla="*/ 172 h 172"/>
                <a:gd name="T6" fmla="*/ 463 w 674"/>
                <a:gd name="T7" fmla="*/ 172 h 172"/>
                <a:gd name="T8" fmla="*/ 674 w 674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172">
                  <a:moveTo>
                    <a:pt x="674" y="0"/>
                  </a:moveTo>
                  <a:lnTo>
                    <a:pt x="0" y="0"/>
                  </a:lnTo>
                  <a:lnTo>
                    <a:pt x="0" y="172"/>
                  </a:lnTo>
                  <a:lnTo>
                    <a:pt x="463" y="172"/>
                  </a:lnTo>
                  <a:lnTo>
                    <a:pt x="6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82" name="Freeform 118">
              <a:extLst>
                <a:ext uri="{FF2B5EF4-FFF2-40B4-BE49-F238E27FC236}">
                  <a16:creationId xmlns:a16="http://schemas.microsoft.com/office/drawing/2014/main" id="{2E0F41FE-A55C-4AA3-B435-8522C723B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994"/>
              <a:ext cx="450" cy="171"/>
            </a:xfrm>
            <a:custGeom>
              <a:avLst/>
              <a:gdLst>
                <a:gd name="T0" fmla="*/ 450 w 450"/>
                <a:gd name="T1" fmla="*/ 0 h 171"/>
                <a:gd name="T2" fmla="*/ 0 w 450"/>
                <a:gd name="T3" fmla="*/ 0 h 171"/>
                <a:gd name="T4" fmla="*/ 0 w 450"/>
                <a:gd name="T5" fmla="*/ 171 h 171"/>
                <a:gd name="T6" fmla="*/ 238 w 450"/>
                <a:gd name="T7" fmla="*/ 171 h 171"/>
                <a:gd name="T8" fmla="*/ 450 w 450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171">
                  <a:moveTo>
                    <a:pt x="450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38" y="171"/>
                  </a:lnTo>
                  <a:lnTo>
                    <a:pt x="4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5FE5B90C-9E0F-4BAE-9722-5A178BF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187"/>
              <a:ext cx="211" cy="171"/>
            </a:xfrm>
            <a:custGeom>
              <a:avLst/>
              <a:gdLst>
                <a:gd name="T0" fmla="*/ 211 w 211"/>
                <a:gd name="T1" fmla="*/ 0 h 171"/>
                <a:gd name="T2" fmla="*/ 0 w 211"/>
                <a:gd name="T3" fmla="*/ 0 h 171"/>
                <a:gd name="T4" fmla="*/ 0 w 211"/>
                <a:gd name="T5" fmla="*/ 171 h 171"/>
                <a:gd name="T6" fmla="*/ 211 w 211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71">
                  <a:moveTo>
                    <a:pt x="211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3E27150F-9338-481D-86E2-4631F06D8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6"/>
              <a:ext cx="857" cy="623"/>
            </a:xfrm>
            <a:custGeom>
              <a:avLst/>
              <a:gdLst>
                <a:gd name="T0" fmla="*/ 60 w 320"/>
                <a:gd name="T1" fmla="*/ 232 h 232"/>
                <a:gd name="T2" fmla="*/ 60 w 320"/>
                <a:gd name="T3" fmla="*/ 164 h 232"/>
                <a:gd name="T4" fmla="*/ 160 w 320"/>
                <a:gd name="T5" fmla="*/ 64 h 232"/>
                <a:gd name="T6" fmla="*/ 260 w 320"/>
                <a:gd name="T7" fmla="*/ 164 h 232"/>
                <a:gd name="T8" fmla="*/ 260 w 320"/>
                <a:gd name="T9" fmla="*/ 232 h 232"/>
                <a:gd name="T10" fmla="*/ 320 w 320"/>
                <a:gd name="T11" fmla="*/ 232 h 232"/>
                <a:gd name="T12" fmla="*/ 320 w 320"/>
                <a:gd name="T13" fmla="*/ 160 h 232"/>
                <a:gd name="T14" fmla="*/ 160 w 320"/>
                <a:gd name="T15" fmla="*/ 0 h 232"/>
                <a:gd name="T16" fmla="*/ 0 w 320"/>
                <a:gd name="T17" fmla="*/ 160 h 232"/>
                <a:gd name="T18" fmla="*/ 0 w 320"/>
                <a:gd name="T19" fmla="*/ 232 h 232"/>
                <a:gd name="T20" fmla="*/ 60 w 320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232">
                  <a:moveTo>
                    <a:pt x="60" y="232"/>
                  </a:moveTo>
                  <a:cubicBezTo>
                    <a:pt x="60" y="164"/>
                    <a:pt x="60" y="164"/>
                    <a:pt x="60" y="164"/>
                  </a:cubicBezTo>
                  <a:cubicBezTo>
                    <a:pt x="60" y="109"/>
                    <a:pt x="105" y="64"/>
                    <a:pt x="160" y="64"/>
                  </a:cubicBezTo>
                  <a:cubicBezTo>
                    <a:pt x="215" y="64"/>
                    <a:pt x="260" y="109"/>
                    <a:pt x="260" y="16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320" y="232"/>
                    <a:pt x="320" y="232"/>
                    <a:pt x="320" y="232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60" y="232"/>
                    <a:pt x="60" y="232"/>
                    <a:pt x="60" y="232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accent4"/>
              </a:solidFill>
              <a:miter lim="800000"/>
              <a:headEnd/>
              <a:tailEnd/>
            </a:ln>
            <a:extLst/>
          </p:spPr>
          <p:txBody>
            <a:bodyPr vert="horz" wrap="square" lIns="68570" tIns="34285" rIns="68570" bIns="34285" numCol="1" anchor="t" anchorCtr="0" compatLnSpc="1">
              <a:prstTxWarp prst="textNoShape">
                <a:avLst/>
              </a:prstTxWarp>
            </a:bodyPr>
            <a:lstStyle/>
            <a:p>
              <a:pPr defTabSz="685669">
                <a:defRPr/>
              </a:pPr>
              <a:endParaRPr lang="en-US" sz="1350" kern="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85" name="Group 422">
            <a:extLst>
              <a:ext uri="{FF2B5EF4-FFF2-40B4-BE49-F238E27FC236}">
                <a16:creationId xmlns:a16="http://schemas.microsoft.com/office/drawing/2014/main" id="{579F6ACC-C89B-40AB-9994-0C10B2573952}"/>
              </a:ext>
            </a:extLst>
          </p:cNvPr>
          <p:cNvGrpSpPr/>
          <p:nvPr/>
        </p:nvGrpSpPr>
        <p:grpSpPr>
          <a:xfrm rot="3268358">
            <a:off x="8202655" y="3497771"/>
            <a:ext cx="892381" cy="543202"/>
            <a:chOff x="901894" y="2867179"/>
            <a:chExt cx="3593019" cy="1974936"/>
          </a:xfrm>
          <a:solidFill>
            <a:schemeClr val="accent4"/>
          </a:solidFill>
        </p:grpSpPr>
        <p:sp>
          <p:nvSpPr>
            <p:cNvPr id="86" name="Rectangle 29">
              <a:extLst>
                <a:ext uri="{FF2B5EF4-FFF2-40B4-BE49-F238E27FC236}">
                  <a16:creationId xmlns:a16="http://schemas.microsoft.com/office/drawing/2014/main" id="{857D0A31-9AD5-4245-914D-4F7516CD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7744" y="3811146"/>
              <a:ext cx="1707169" cy="1150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644">
                <a:defRPr/>
              </a:pPr>
              <a:endParaRPr lang="en-US" sz="1324" kern="0" dirty="0">
                <a:solidFill>
                  <a:srgbClr val="000000"/>
                </a:solidFill>
              </a:endParaRPr>
            </a:p>
          </p:txBody>
        </p:sp>
        <p:sp>
          <p:nvSpPr>
            <p:cNvPr id="87" name="Oval 31">
              <a:extLst>
                <a:ext uri="{FF2B5EF4-FFF2-40B4-BE49-F238E27FC236}">
                  <a16:creationId xmlns:a16="http://schemas.microsoft.com/office/drawing/2014/main" id="{DF64646E-4A96-4FAC-BA0D-5CF9E7EFE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894" y="2867179"/>
              <a:ext cx="1978048" cy="19749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644">
                <a:defRPr/>
              </a:pPr>
              <a:endParaRPr lang="en-US" sz="1324" kern="0" dirty="0">
                <a:solidFill>
                  <a:srgbClr val="000000"/>
                </a:solidFill>
              </a:endParaRPr>
            </a:p>
          </p:txBody>
        </p:sp>
        <p:sp>
          <p:nvSpPr>
            <p:cNvPr id="88" name="Oval 32">
              <a:extLst>
                <a:ext uri="{FF2B5EF4-FFF2-40B4-BE49-F238E27FC236}">
                  <a16:creationId xmlns:a16="http://schemas.microsoft.com/office/drawing/2014/main" id="{21547BFD-582D-4C4A-BF0E-E7762250C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831" y="2958999"/>
              <a:ext cx="1792849" cy="179285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644">
                <a:defRPr/>
              </a:pPr>
              <a:endParaRPr lang="en-US" sz="1324" kern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Group 434">
            <a:extLst>
              <a:ext uri="{FF2B5EF4-FFF2-40B4-BE49-F238E27FC236}">
                <a16:creationId xmlns:a16="http://schemas.microsoft.com/office/drawing/2014/main" id="{06B3C509-FE57-4C6F-A150-E71D2563BFE3}"/>
              </a:ext>
            </a:extLst>
          </p:cNvPr>
          <p:cNvGrpSpPr/>
          <p:nvPr/>
        </p:nvGrpSpPr>
        <p:grpSpPr>
          <a:xfrm>
            <a:off x="5315733" y="3609760"/>
            <a:ext cx="1837132" cy="1114428"/>
            <a:chOff x="7456692" y="5141320"/>
            <a:chExt cx="1846279" cy="1256281"/>
          </a:xfrm>
        </p:grpSpPr>
        <p:sp>
          <p:nvSpPr>
            <p:cNvPr id="90" name="Rectangle 437">
              <a:extLst>
                <a:ext uri="{FF2B5EF4-FFF2-40B4-BE49-F238E27FC236}">
                  <a16:creationId xmlns:a16="http://schemas.microsoft.com/office/drawing/2014/main" id="{1F50F6A3-FC41-477F-868D-7605BEA77A02}"/>
                </a:ext>
              </a:extLst>
            </p:cNvPr>
            <p:cNvSpPr/>
            <p:nvPr/>
          </p:nvSpPr>
          <p:spPr bwMode="auto">
            <a:xfrm>
              <a:off x="7469703" y="5141320"/>
              <a:ext cx="1812712" cy="1256281"/>
            </a:xfrm>
            <a:prstGeom prst="rect">
              <a:avLst/>
            </a:prstGeom>
            <a:solidFill>
              <a:srgbClr val="44546A">
                <a:lumMod val="10000"/>
                <a:lumOff val="90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436">
              <a:extLst>
                <a:ext uri="{FF2B5EF4-FFF2-40B4-BE49-F238E27FC236}">
                  <a16:creationId xmlns:a16="http://schemas.microsoft.com/office/drawing/2014/main" id="{BAF0AC4B-2D06-4494-B86D-741C37DA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56692" y="5185495"/>
              <a:ext cx="1846279" cy="1120433"/>
            </a:xfrm>
            <a:prstGeom prst="rect">
              <a:avLst/>
            </a:prstGeom>
          </p:spPr>
        </p:pic>
      </p:grpSp>
      <p:pic>
        <p:nvPicPr>
          <p:cNvPr id="57" name="Picture 4" descr="Image result for twitter logo">
            <a:extLst>
              <a:ext uri="{FF2B5EF4-FFF2-40B4-BE49-F238E27FC236}">
                <a16:creationId xmlns:a16="http://schemas.microsoft.com/office/drawing/2014/main" id="{2E0EEB81-F96D-4B2D-B2BA-7104288F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631D2036-5EE4-4F62-93FC-F910F188AD95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52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" presetClass="emp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2.5E-6 0.02824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2824 L 2.5E-6 1.85185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" grpId="0" animBg="1"/>
      <p:bldP spid="6" grpId="0"/>
      <p:bldP spid="7" grpId="0"/>
      <p:bldP spid="7" grpId="1"/>
      <p:bldP spid="7" grpId="2"/>
      <p:bldP spid="38" grpId="0"/>
      <p:bldP spid="47" grpId="0"/>
      <p:bldP spid="6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started…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8150" y="1419621"/>
            <a:ext cx="8263890" cy="2952329"/>
          </a:xfrm>
        </p:spPr>
        <p:txBody>
          <a:bodyPr>
            <a:normAutofit/>
          </a:bodyPr>
          <a:lstStyle/>
          <a:p>
            <a:r>
              <a:rPr lang="en-US" dirty="0"/>
              <a:t>Role Based Access Controls</a:t>
            </a:r>
          </a:p>
          <a:p>
            <a:pPr lvl="1"/>
            <a:r>
              <a:rPr lang="en-US" dirty="0"/>
              <a:t>Don’t lock yourself out</a:t>
            </a:r>
          </a:p>
          <a:p>
            <a:r>
              <a:rPr lang="en-US" dirty="0"/>
              <a:t>Start small and at the top</a:t>
            </a:r>
          </a:p>
          <a:p>
            <a:pPr lvl="1"/>
            <a:r>
              <a:rPr lang="en-US" dirty="0"/>
              <a:t>Create a break-glass account</a:t>
            </a:r>
          </a:p>
          <a:p>
            <a:r>
              <a:rPr lang="en-US" dirty="0"/>
              <a:t>Get feedback and adjust</a:t>
            </a:r>
          </a:p>
          <a:p>
            <a:pPr lvl="1"/>
            <a:r>
              <a:rPr lang="en-US" dirty="0"/>
              <a:t>Role config &amp; scope, adjust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4107FB3-393B-49DC-A29A-55941F9FB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177948"/>
              </p:ext>
            </p:extLst>
          </p:nvPr>
        </p:nvGraphicFramePr>
        <p:xfrm>
          <a:off x="3203848" y="627534"/>
          <a:ext cx="6643708" cy="4345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0AB12C7-F311-44DB-BFC5-35C0256072FE}"/>
              </a:ext>
            </a:extLst>
          </p:cNvPr>
          <p:cNvGrpSpPr/>
          <p:nvPr/>
        </p:nvGrpSpPr>
        <p:grpSpPr>
          <a:xfrm>
            <a:off x="5642026" y="1688074"/>
            <a:ext cx="1767352" cy="1767352"/>
            <a:chOff x="5495669" y="1843581"/>
            <a:chExt cx="1767352" cy="1767352"/>
          </a:xfrm>
          <a:solidFill>
            <a:srgbClr val="0070C0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B94F50C-06BE-4EF9-A3B3-2C859B7710D4}"/>
                </a:ext>
              </a:extLst>
            </p:cNvPr>
            <p:cNvSpPr/>
            <p:nvPr/>
          </p:nvSpPr>
          <p:spPr>
            <a:xfrm>
              <a:off x="5495669" y="1843581"/>
              <a:ext cx="1767352" cy="1767352"/>
            </a:xfrm>
            <a:prstGeom prst="ellips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1AF0BBEB-B630-43EC-8F6E-A635BE744F9B}"/>
                </a:ext>
              </a:extLst>
            </p:cNvPr>
            <p:cNvSpPr txBox="1"/>
            <p:nvPr/>
          </p:nvSpPr>
          <p:spPr>
            <a:xfrm>
              <a:off x="5754492" y="2102404"/>
              <a:ext cx="1249706" cy="12497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400" kern="1200" dirty="0"/>
                <a:t>PIM</a:t>
              </a:r>
            </a:p>
          </p:txBody>
        </p:sp>
      </p:grpSp>
      <p:pic>
        <p:nvPicPr>
          <p:cNvPr id="12" name="Picture 4" descr="Image result for twitter logo">
            <a:extLst>
              <a:ext uri="{FF2B5EF4-FFF2-40B4-BE49-F238E27FC236}">
                <a16:creationId xmlns:a16="http://schemas.microsoft.com/office/drawing/2014/main" id="{B756C378-C822-4A76-9F3A-45D6969F3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16CE019-E4C6-420C-94B3-C490B20A7AD9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7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43B53B70-8926-46AD-9591-A09EC14220F3}"/>
              </a:ext>
            </a:extLst>
          </p:cNvPr>
          <p:cNvSpPr txBox="1">
            <a:spLocks/>
          </p:cNvSpPr>
          <p:nvPr/>
        </p:nvSpPr>
        <p:spPr>
          <a:xfrm>
            <a:off x="780768" y="195486"/>
            <a:ext cx="6959584" cy="2952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Protecting  Cloud Identities using Azure MFA and EMS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D7D8BE4-59CF-4F55-959D-C0D2CF82144F}"/>
              </a:ext>
            </a:extLst>
          </p:cNvPr>
          <p:cNvSpPr txBox="1">
            <a:spLocks/>
          </p:cNvSpPr>
          <p:nvPr/>
        </p:nvSpPr>
        <p:spPr>
          <a:xfrm>
            <a:off x="755575" y="3291830"/>
            <a:ext cx="7302551" cy="11521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Ronni Pedersen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Microsoft MVP: Enterprise Mobility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APENTO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C8E84107-44E2-481C-9379-71AC0E3F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89095"/>
            <a:ext cx="457241" cy="34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1189AB-A905-42D4-B00C-4B3DC2EC1784}"/>
              </a:ext>
            </a:extLst>
          </p:cNvPr>
          <p:cNvSpPr txBox="1"/>
          <p:nvPr/>
        </p:nvSpPr>
        <p:spPr>
          <a:xfrm>
            <a:off x="755575" y="4371950"/>
            <a:ext cx="345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ronnipedersen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638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536" y="632899"/>
            <a:ext cx="2400300" cy="17145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B248FDC-1558-4FE7-B4B9-3E325B239A7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5536" y="2626011"/>
            <a:ext cx="5616624" cy="7309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Azure AD Privileged Identity Management</a:t>
            </a:r>
          </a:p>
        </p:txBody>
      </p:sp>
      <p:pic>
        <p:nvPicPr>
          <p:cNvPr id="1030" name="Picture 6" descr="Billedresultat for minions transparent background">
            <a:extLst>
              <a:ext uri="{FF2B5EF4-FFF2-40B4-BE49-F238E27FC236}">
                <a16:creationId xmlns:a16="http://schemas.microsoft.com/office/drawing/2014/main" id="{CEBA0673-36A4-43C9-9017-3AE92DD6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9532"/>
            <a:ext cx="4369668" cy="34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CFFE5ECA-1C3E-40F5-A372-15999346A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EAD9F2-9816-46EE-830B-D24B65006640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393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Azure AD Identity 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129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EB01E52-0A18-44D9-BB3B-13FDE343E5A7}"/>
              </a:ext>
            </a:extLst>
          </p:cNvPr>
          <p:cNvSpPr txBox="1">
            <a:spLocks/>
          </p:cNvSpPr>
          <p:nvPr/>
        </p:nvSpPr>
        <p:spPr>
          <a:xfrm>
            <a:off x="822960" y="1384301"/>
            <a:ext cx="6200293" cy="301752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969CAC0-319F-4EF4-AD25-0CDAA86C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Risky Sign-in</a:t>
            </a:r>
            <a:br>
              <a:rPr lang="en-US" dirty="0"/>
            </a:br>
            <a:endParaRPr lang="en-US" dirty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C1947A72-DA5C-4A52-81A6-0532CC7D0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Low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 sign-in from infected Device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Medium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 sign-in from unfamiliar locations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Impossible travel to atypical location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Sign-in from anonymous IP addresses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High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 with leaked credentials (up for sales)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2" descr="Billedresultat for minions transparent background">
            <a:extLst>
              <a:ext uri="{FF2B5EF4-FFF2-40B4-BE49-F238E27FC236}">
                <a16:creationId xmlns:a16="http://schemas.microsoft.com/office/drawing/2014/main" id="{51D3BBB8-4273-4B56-951C-97734FB8B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08" y="1782610"/>
            <a:ext cx="2360861" cy="236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540AB398-6F2A-42B1-953D-EDF4E4E10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24785FE-7CCE-4E0B-979E-7694603B5072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444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30494818-EF98-4C26-9E1E-5F309D07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69" y="141989"/>
            <a:ext cx="5279263" cy="4550495"/>
          </a:xfrm>
          <a:prstGeom prst="rect">
            <a:avLst/>
          </a:prstGeom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B5D48B05-4700-4E91-808A-D28301547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D55C2E2-2C27-4F9C-BF4F-5B510010C10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97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ONNIP~1\AppData\Local\Temp\SNAGHTML37649a.PNG">
            <a:extLst>
              <a:ext uri="{FF2B5EF4-FFF2-40B4-BE49-F238E27FC236}">
                <a16:creationId xmlns:a16="http://schemas.microsoft.com/office/drawing/2014/main" id="{AF027156-048A-456F-B246-B10B3D78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28" y="92992"/>
            <a:ext cx="7231307" cy="4523149"/>
          </a:xfrm>
          <a:prstGeom prst="rect">
            <a:avLst/>
          </a:prstGeom>
          <a:noFill/>
          <a:effectLst>
            <a:reflection blurRad="6350" stA="50000" endA="300" endPos="90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twitter logo">
            <a:extLst>
              <a:ext uri="{FF2B5EF4-FFF2-40B4-BE49-F238E27FC236}">
                <a16:creationId xmlns:a16="http://schemas.microsoft.com/office/drawing/2014/main" id="{B17C79C5-EA9D-42B1-8C2F-08756A310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BAF4344-7C22-4836-A124-349D98BCCF38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610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CB81BD-3D4F-4DA1-A6A4-D07BA14C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Risky sign-ins / Unfamiliar locations</a:t>
            </a:r>
          </a:p>
        </p:txBody>
      </p:sp>
      <p:pic>
        <p:nvPicPr>
          <p:cNvPr id="2050" name="Picture 2" descr="C:\Users\RONNIP~1\AppData\Local\Temp\SNAGHTML43ad5b0.PNG">
            <a:extLst>
              <a:ext uri="{FF2B5EF4-FFF2-40B4-BE49-F238E27FC236}">
                <a16:creationId xmlns:a16="http://schemas.microsoft.com/office/drawing/2014/main" id="{C1219F69-A883-45F9-9B84-4E7ADD3C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2" y="1451000"/>
            <a:ext cx="5410049" cy="182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ONNIP~1\AppData\Local\Temp\SNAGHTML43fa977.PNG">
            <a:extLst>
              <a:ext uri="{FF2B5EF4-FFF2-40B4-BE49-F238E27FC236}">
                <a16:creationId xmlns:a16="http://schemas.microsoft.com/office/drawing/2014/main" id="{28B28B03-7C2C-4408-966D-B487397FA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629" y="1451000"/>
            <a:ext cx="3158666" cy="33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RONNIP~1\AppData\Local\Temp\SNAGHTML44b9420.PNG">
            <a:extLst>
              <a:ext uri="{FF2B5EF4-FFF2-40B4-BE49-F238E27FC236}">
                <a16:creationId xmlns:a16="http://schemas.microsoft.com/office/drawing/2014/main" id="{A58919ED-0E17-4FFC-9582-C4303055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2" y="3272752"/>
            <a:ext cx="5306838" cy="155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18535EB1-4399-44C1-85A4-5935CD9E9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766FE72-461B-4D15-9255-6D2D13693EB6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322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DD90B-16D7-4611-BC55-CEE724DB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Impossible travel to atypical locations</a:t>
            </a:r>
          </a:p>
        </p:txBody>
      </p:sp>
      <p:pic>
        <p:nvPicPr>
          <p:cNvPr id="3080" name="Picture 8" descr="C:\Users\RONNIP~1\AppData\Local\Temp\SNAGHTML4484439.PNG">
            <a:extLst>
              <a:ext uri="{FF2B5EF4-FFF2-40B4-BE49-F238E27FC236}">
                <a16:creationId xmlns:a16="http://schemas.microsoft.com/office/drawing/2014/main" id="{A7D0CEFA-42E2-46B2-B560-9DA4A8BDA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221" y="1358262"/>
            <a:ext cx="4247618" cy="3426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8CBAFF5-39E6-415E-B4A9-A241C1AF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1831174-1F11-4584-8346-4487DD526E10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265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AFAC9A7B-1A97-480F-806E-51534DA90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8773AC7-8155-48C7-972B-312F673C4355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FCAF36-C424-476B-902C-A35ABA8E2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88581"/>
            <a:ext cx="5071543" cy="4480035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70769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536" y="632899"/>
            <a:ext cx="2400300" cy="17145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B248FDC-1558-4FE7-B4B9-3E325B239A7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5536" y="2626011"/>
            <a:ext cx="5616624" cy="7309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Azure AD Identity Protection</a:t>
            </a:r>
          </a:p>
        </p:txBody>
      </p:sp>
      <p:pic>
        <p:nvPicPr>
          <p:cNvPr id="1030" name="Picture 6" descr="Billedresultat for minions transparent background">
            <a:extLst>
              <a:ext uri="{FF2B5EF4-FFF2-40B4-BE49-F238E27FC236}">
                <a16:creationId xmlns:a16="http://schemas.microsoft.com/office/drawing/2014/main" id="{CEBA0673-36A4-43C9-9017-3AE92DD6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9532"/>
            <a:ext cx="4369668" cy="34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BD304345-9E42-4D28-8873-F05DC6D38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B6CA2C-B12B-453C-8D39-8EB32E9209E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96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CD6C3-98E8-4BAA-ABA2-8FC1BB34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Authenticator app now sends security notification (Personal Accounts)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372C6-A6C3-4587-B8E2-380979CB43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9622"/>
            <a:ext cx="3826768" cy="2822972"/>
          </a:xfrm>
        </p:spPr>
        <p:txBody>
          <a:bodyPr>
            <a:normAutofit lnSpcReduction="10000"/>
          </a:bodyPr>
          <a:lstStyle/>
          <a:p>
            <a:r>
              <a:rPr lang="da-DK" dirty="0"/>
              <a:t>Personal Microsoft </a:t>
            </a:r>
            <a:r>
              <a:rPr lang="da-DK" dirty="0" err="1"/>
              <a:t>Account</a:t>
            </a:r>
            <a:endParaRPr lang="da-DK" dirty="0"/>
          </a:p>
          <a:p>
            <a:r>
              <a:rPr lang="da-DK" dirty="0"/>
              <a:t>Activity Notification</a:t>
            </a:r>
          </a:p>
          <a:p>
            <a:r>
              <a:rPr lang="en-US" dirty="0"/>
              <a:t>Detect sensitive or unusual actions on your account</a:t>
            </a:r>
            <a:endParaRPr lang="da-DK" dirty="0"/>
          </a:p>
          <a:p>
            <a:pPr lvl="1"/>
            <a:r>
              <a:rPr lang="da-DK" dirty="0"/>
              <a:t>Password Change</a:t>
            </a:r>
          </a:p>
          <a:p>
            <a:pPr lvl="1"/>
            <a:r>
              <a:rPr lang="en-US" dirty="0"/>
              <a:t>Adding a new phone number or new email address</a:t>
            </a:r>
          </a:p>
          <a:p>
            <a:pPr lvl="1"/>
            <a:r>
              <a:rPr lang="en-US" dirty="0"/>
              <a:t>Signing in from a new device or unusual location.</a:t>
            </a:r>
            <a:endParaRPr lang="da-DK" dirty="0"/>
          </a:p>
          <a:p>
            <a:pPr lvl="1"/>
            <a:endParaRPr lang="da-DK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8F945F-1CC0-40E4-A3EF-53611BD63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253902"/>
            <a:ext cx="3593407" cy="3038996"/>
          </a:xfrm>
          <a:prstGeom prst="rect">
            <a:avLst/>
          </a:prstGeom>
        </p:spPr>
      </p:pic>
      <p:pic>
        <p:nvPicPr>
          <p:cNvPr id="6" name="Picture 5" descr="Image result for twitter logo">
            <a:extLst>
              <a:ext uri="{FF2B5EF4-FFF2-40B4-BE49-F238E27FC236}">
                <a16:creationId xmlns:a16="http://schemas.microsoft.com/office/drawing/2014/main" id="{1464527C-B451-4F19-B85E-82D9C9C83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12D6C4-9028-4F64-B840-A8CF87FA478E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96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B95D9-137D-45C0-B6E2-8CC94EA8A4A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3833813"/>
            <a:ext cx="2376488" cy="8953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700" dirty="0"/>
              <a:t>About me...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1F14-CF16-4DBD-A499-F3511C1A5B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7562" y="245994"/>
            <a:ext cx="5786438" cy="43980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1077489" algn="l"/>
              </a:tabLst>
            </a:pPr>
            <a:r>
              <a:rPr lang="da-DK" b="1" dirty="0"/>
              <a:t>Ronni Pedersen</a:t>
            </a:r>
          </a:p>
          <a:p>
            <a:pPr marL="0" indent="0">
              <a:buNone/>
              <a:tabLst>
                <a:tab pos="1077489" algn="l"/>
              </a:tabLst>
            </a:pPr>
            <a:r>
              <a:rPr lang="da-DK" b="1" dirty="0"/>
              <a:t>Cloud Architect / Partner</a:t>
            </a:r>
          </a:p>
          <a:p>
            <a:pPr marL="0" indent="0">
              <a:buNone/>
              <a:tabLst>
                <a:tab pos="1077489" algn="l"/>
              </a:tabLst>
            </a:pPr>
            <a:r>
              <a:rPr lang="da-DK" b="1" dirty="0"/>
              <a:t>APENTO</a:t>
            </a:r>
          </a:p>
          <a:p>
            <a:pPr marL="0" indent="0">
              <a:buNone/>
              <a:tabLst>
                <a:tab pos="1077489" algn="l"/>
              </a:tabLst>
            </a:pPr>
            <a:endParaRPr lang="da-DK" b="1" dirty="0"/>
          </a:p>
          <a:p>
            <a:pPr marL="0" indent="0">
              <a:buNone/>
            </a:pPr>
            <a:r>
              <a:rPr lang="en-GB" dirty="0"/>
              <a:t>Microsoft MVP: Enterprise Mobility (11 years)</a:t>
            </a:r>
          </a:p>
          <a:p>
            <a:pPr marL="0" indent="0">
              <a:buNone/>
            </a:pPr>
            <a:r>
              <a:rPr lang="en-GB" dirty="0"/>
              <a:t>Founder: System </a:t>
            </a:r>
            <a:r>
              <a:rPr lang="en-GB" dirty="0" err="1"/>
              <a:t>Center</a:t>
            </a:r>
            <a:r>
              <a:rPr lang="en-GB" dirty="0"/>
              <a:t> User Group Denmark</a:t>
            </a:r>
          </a:p>
          <a:p>
            <a:pPr marL="0" indent="0">
              <a:buNone/>
            </a:pPr>
            <a:r>
              <a:rPr lang="en-GB" dirty="0"/>
              <a:t>Microsoft Certified Trainer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Contact Me</a:t>
            </a:r>
          </a:p>
          <a:p>
            <a:pPr marL="0" indent="0">
              <a:buNone/>
            </a:pPr>
            <a:r>
              <a:rPr lang="en-GB" dirty="0"/>
              <a:t>Twitter: @</a:t>
            </a:r>
            <a:r>
              <a:rPr lang="en-GB" dirty="0" err="1"/>
              <a:t>ronnipedersen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Blog: https://www.ronnipedersen.com/</a:t>
            </a:r>
          </a:p>
          <a:p>
            <a:pPr marL="0" indent="0">
              <a:buNone/>
            </a:pPr>
            <a:r>
              <a:rPr lang="en-GB" dirty="0"/>
              <a:t>Mail: rop@apento.com</a:t>
            </a:r>
          </a:p>
          <a:p>
            <a:pPr marL="0" indent="0">
              <a:buNone/>
            </a:pPr>
            <a:r>
              <a:rPr lang="da-DK" dirty="0"/>
              <a:t>Phone: +45 2085 9452</a:t>
            </a:r>
          </a:p>
          <a:p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6F446-9624-4908-B8CC-05B0A7FB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45" y="360372"/>
            <a:ext cx="2288958" cy="2115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5A4BA2-8FEA-46E4-B114-F360BEB1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953574"/>
            <a:ext cx="845375" cy="129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186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Password Policies and Spray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55.000</a:t>
            </a:r>
            <a:r>
              <a:rPr lang="en-US" dirty="0"/>
              <a:t> Enterprise Accounts hacked by spray attacks (September 2018)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865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BEF42-DE85-442E-89B9-30CBE2B89E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35781"/>
            <a:ext cx="8116491" cy="766763"/>
          </a:xfrm>
        </p:spPr>
        <p:txBody>
          <a:bodyPr>
            <a:normAutofit/>
          </a:bodyPr>
          <a:lstStyle/>
          <a:p>
            <a:pPr algn="ctr"/>
            <a:r>
              <a:rPr lang="da-DK" dirty="0"/>
              <a:t>Password Spray (aka Brute Force)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1616B-54EE-43C3-B77E-B387501692F7}"/>
              </a:ext>
            </a:extLst>
          </p:cNvPr>
          <p:cNvSpPr/>
          <p:nvPr/>
        </p:nvSpPr>
        <p:spPr>
          <a:xfrm>
            <a:off x="7421184" y="262990"/>
            <a:ext cx="1586259" cy="4330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123456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123456789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qwerty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111111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12345678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123123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password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1234567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12345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1234567890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abc123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123321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password1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 err="1">
                <a:latin typeface="Calibri" panose="020F0502020204030204" pitchFamily="34" charset="0"/>
                <a:ea typeface="Times New Roman" panose="02020603050405020304" pitchFamily="18" charset="0"/>
              </a:rPr>
              <a:t>qwertyuiop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666666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a123456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1234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654321</a:t>
            </a:r>
            <a:endParaRPr lang="en-US" sz="1377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62293" indent="-262293" defTabSz="699448">
              <a:buFont typeface="+mj-lt"/>
              <a:buAutoNum type="arabicPeriod"/>
            </a:pPr>
            <a:r>
              <a:rPr lang="en-US" sz="1377" dirty="0">
                <a:latin typeface="Calibri" panose="020F0502020204030204" pitchFamily="34" charset="0"/>
                <a:ea typeface="Times New Roman" panose="02020603050405020304" pitchFamily="18" charset="0"/>
              </a:rPr>
              <a:t>5201314</a:t>
            </a:r>
          </a:p>
        </p:txBody>
      </p:sp>
      <p:pic>
        <p:nvPicPr>
          <p:cNvPr id="5" name="Picture 2" descr="image002">
            <a:extLst>
              <a:ext uri="{FF2B5EF4-FFF2-40B4-BE49-F238E27FC236}">
                <a16:creationId xmlns:a16="http://schemas.microsoft.com/office/drawing/2014/main" id="{B2109059-110E-4A60-8F93-07B0124F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646" y="1466922"/>
            <a:ext cx="6976404" cy="3056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1686FDAF-7270-43ED-BF53-3CF94F469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823D9A-9D05-4FCD-A2C9-6BD3658438B6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750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E824F-1FA6-4B29-905B-BE9714C063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19672" y="195486"/>
            <a:ext cx="5470922" cy="4549020"/>
          </a:xfrm>
          <a:prstGeom prst="rect">
            <a:avLst/>
          </a:prstGeom>
        </p:spPr>
      </p:pic>
      <p:pic>
        <p:nvPicPr>
          <p:cNvPr id="3" name="Picture 4" descr="Image result for twitter logo">
            <a:extLst>
              <a:ext uri="{FF2B5EF4-FFF2-40B4-BE49-F238E27FC236}">
                <a16:creationId xmlns:a16="http://schemas.microsoft.com/office/drawing/2014/main" id="{E1F74F2F-C1E6-4376-BEB2-7C68B2336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E16CE67-6837-461F-B191-E5A248066E49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8357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3E573-D8E8-4C8D-A216-FB65C4E1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62" y="273844"/>
            <a:ext cx="8165306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Password complexity requirements don’t help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D8D00B2-ECF4-47EF-B9AB-C2A3CCD81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Most people use similar patterns (i.e. capital letter in the first position, a symbol in the last, and a number in the last two).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Example: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Copenh@gen47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Cybercriminals run their dictionary attacks using the common substitutions, such as "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$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" for "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", "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" for "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," "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" for "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" and so 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177B1-A43E-4331-80D5-F958F2C584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3289666"/>
            <a:ext cx="2877740" cy="1517465"/>
          </a:xfrm>
          <a:prstGeom prst="rect">
            <a:avLst/>
          </a:prstGeom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0698CB2B-CDF7-44A4-9A30-0E2D29015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07E1402-B86F-4707-BC5B-1F2F4DA4F4CF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59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9E44A-A4A0-4CB0-9F5E-21749413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37" y="273844"/>
            <a:ext cx="8090297" cy="9941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Password expiry does more harm than good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F035B5-49C0-4DD5-A563-2BAF0F774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  <a:cs typeface="Segoe UI Light" panose="020B0502040204020203" pitchFamily="34" charset="0"/>
              </a:rPr>
              <a:t>Users who are required to change their passwords frequently select weaker passwords to begin with.</a:t>
            </a:r>
          </a:p>
          <a:p>
            <a:r>
              <a:rPr lang="en-US" dirty="0">
                <a:latin typeface="+mj-lt"/>
                <a:cs typeface="Segoe UI Light" panose="020B0502040204020203" pitchFamily="34" charset="0"/>
              </a:rPr>
              <a:t>Users do not choose a new independent password; rather, they choose an update of the old one.</a:t>
            </a:r>
          </a:p>
          <a:p>
            <a:r>
              <a:rPr lang="en-US" dirty="0">
                <a:latin typeface="+mj-lt"/>
                <a:cs typeface="Segoe UI Light" panose="020B0502040204020203" pitchFamily="34" charset="0"/>
              </a:rPr>
              <a:t>Example:</a:t>
            </a:r>
          </a:p>
          <a:p>
            <a:pPr lvl="1"/>
            <a:r>
              <a:rPr lang="en-US" dirty="0">
                <a:latin typeface="+mj-lt"/>
                <a:cs typeface="Segoe UI Light" panose="020B0502040204020203" pitchFamily="34" charset="0"/>
              </a:rPr>
              <a:t>Copenh@gen42</a:t>
            </a:r>
          </a:p>
          <a:p>
            <a:pPr lvl="1"/>
            <a:r>
              <a:rPr lang="en-US" dirty="0">
                <a:latin typeface="+mj-lt"/>
                <a:cs typeface="Segoe UI Light" panose="020B0502040204020203" pitchFamily="34" charset="0"/>
              </a:rPr>
              <a:t>Copenh@gen43</a:t>
            </a:r>
          </a:p>
          <a:p>
            <a:pPr lvl="1"/>
            <a:r>
              <a:rPr lang="en-US" dirty="0">
                <a:latin typeface="+mj-lt"/>
                <a:cs typeface="Segoe UI Light" panose="020B0502040204020203" pitchFamily="34" charset="0"/>
              </a:rPr>
              <a:t>Copenh@gen44</a:t>
            </a:r>
          </a:p>
          <a:p>
            <a:pPr lvl="1"/>
            <a:endParaRPr lang="en-US" dirty="0">
              <a:latin typeface="+mj-lt"/>
              <a:cs typeface="Segoe UI Light" panose="020B0502040204020203" pitchFamily="34" charset="0"/>
            </a:endParaRPr>
          </a:p>
          <a:p>
            <a:endParaRPr lang="da-DK" dirty="0">
              <a:latin typeface="+mj-lt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0A24D-3712-4960-88A7-27D6C42E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9" y="2873863"/>
            <a:ext cx="4032448" cy="1498088"/>
          </a:xfrm>
          <a:prstGeom prst="rect">
            <a:avLst/>
          </a:prstGeom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CBC14789-2A4C-4ECE-9620-65C9DBF1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5370610-6201-44FE-B089-A3BDF6D9B22C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047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2E20C-73B7-4A54-B4C9-A0CBEF37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Longer passwords are not necessarily better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108590-1E0D-4648-9166-3EF07BA43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21" y="1326142"/>
            <a:ext cx="7543800" cy="3017520"/>
          </a:xfrm>
        </p:spPr>
        <p:txBody>
          <a:bodyPr>
            <a:no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Users who are required to have a 16-character password tend to choose repeating patterns like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fourfourfourfour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passwordpassword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Length requirements increase the chance of users: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Writing their passwords down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Re-using passwords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Storing them unencrypted on their PC</a:t>
            </a:r>
          </a:p>
          <a:p>
            <a:endParaRPr lang="da-DK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327C111-7F40-4135-BEA6-8F9C9B7007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834902"/>
            <a:ext cx="2024312" cy="2024312"/>
          </a:xfrm>
          <a:prstGeom prst="rect">
            <a:avLst/>
          </a:prstGeom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3594452E-7C5A-4BDB-9A21-DC79EB363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EAA0A0-C88A-4503-93B4-AC8DC588AB12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863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Password Protection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still want to change them…</a:t>
            </a:r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207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F1BB99-5272-45F6-B5FC-A0E92257B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53" y="214953"/>
            <a:ext cx="8070980" cy="1088068"/>
          </a:xfrm>
        </p:spPr>
        <p:txBody>
          <a:bodyPr>
            <a:normAutofit/>
          </a:bodyPr>
          <a:lstStyle/>
          <a:p>
            <a:r>
              <a:rPr lang="en-US" dirty="0"/>
              <a:t>Azure AD Password protection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C9439FE-A32C-4479-983A-CA1DEBA81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53" y="1369219"/>
            <a:ext cx="4572203" cy="32635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Custom Smart Lock</a:t>
            </a:r>
          </a:p>
          <a:p>
            <a:r>
              <a:rPr lang="en-US" dirty="0"/>
              <a:t>Custom Banned Password</a:t>
            </a:r>
          </a:p>
          <a:p>
            <a:pPr lvl="1"/>
            <a:r>
              <a:rPr lang="en-US" dirty="0"/>
              <a:t>Company Name</a:t>
            </a:r>
          </a:p>
          <a:p>
            <a:pPr lvl="1"/>
            <a:r>
              <a:rPr lang="en-US" dirty="0"/>
              <a:t>Brands</a:t>
            </a:r>
          </a:p>
          <a:p>
            <a:pPr lvl="1"/>
            <a:r>
              <a:rPr lang="en-US" dirty="0"/>
              <a:t>Trademarks</a:t>
            </a:r>
          </a:p>
          <a:p>
            <a:pPr lvl="1"/>
            <a:r>
              <a:rPr lang="en-US" dirty="0"/>
              <a:t>Cities</a:t>
            </a:r>
          </a:p>
          <a:p>
            <a:r>
              <a:rPr lang="en-US" dirty="0"/>
              <a:t>Common character (o for 0)</a:t>
            </a:r>
          </a:p>
          <a:p>
            <a:r>
              <a:rPr lang="en-US" dirty="0"/>
              <a:t>Case Insensitive</a:t>
            </a:r>
          </a:p>
          <a:p>
            <a:r>
              <a:rPr lang="en-US" dirty="0"/>
              <a:t>Up to 1000 words</a:t>
            </a:r>
          </a:p>
          <a:p>
            <a:r>
              <a:rPr lang="en-US" dirty="0"/>
              <a:t>Password Protection for Windows Server Active Directory</a:t>
            </a:r>
          </a:p>
          <a:p>
            <a:pPr lvl="1"/>
            <a:r>
              <a:rPr lang="en-US" dirty="0">
                <a:hlinkClick r:id="rId2"/>
              </a:rPr>
              <a:t>https://aka.ms/AADhybridpasswordprotection</a:t>
            </a:r>
            <a:r>
              <a:rPr lang="en-US" dirty="0"/>
              <a:t> </a:t>
            </a:r>
          </a:p>
          <a:p>
            <a:r>
              <a:rPr lang="en-US" dirty="0"/>
              <a:t>Mode: Enforced / Audit</a:t>
            </a:r>
          </a:p>
          <a:p>
            <a:endParaRPr lang="en-US" dirty="0"/>
          </a:p>
        </p:txBody>
      </p:sp>
      <p:pic>
        <p:nvPicPr>
          <p:cNvPr id="1026" name="Picture 2" descr="C:\Users\RONNIP~1\AppData\Local\Temp\SNAGHTML41bb27f.PNG">
            <a:extLst>
              <a:ext uri="{FF2B5EF4-FFF2-40B4-BE49-F238E27FC236}">
                <a16:creationId xmlns:a16="http://schemas.microsoft.com/office/drawing/2014/main" id="{85E46C69-2A5E-41E9-8625-93A244F98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74609"/>
            <a:ext cx="3771869" cy="219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03DA4710-115A-4879-B7B5-3DCF5C0C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81CB3E3-2638-41E8-BD61-EE51C55F9578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462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9D09-B8F1-47A7-A8FB-A110CF7D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Azure</a:t>
            </a:r>
            <a:r>
              <a:rPr lang="da-DK" dirty="0"/>
              <a:t> AD Password </a:t>
            </a:r>
            <a:r>
              <a:rPr lang="da-DK" dirty="0" err="1"/>
              <a:t>Protection</a:t>
            </a:r>
            <a:r>
              <a:rPr lang="da-DK" dirty="0"/>
              <a:t> Deployment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B5CA8-02BF-40BE-BE6A-2FF405B89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9926"/>
            <a:ext cx="4546848" cy="3118047"/>
          </a:xfrm>
        </p:spPr>
        <p:txBody>
          <a:bodyPr>
            <a:normAutofit/>
          </a:bodyPr>
          <a:lstStyle/>
          <a:p>
            <a:r>
              <a:rPr lang="da-DK" dirty="0"/>
              <a:t>Deployment </a:t>
            </a:r>
            <a:r>
              <a:rPr lang="da-DK" dirty="0" err="1"/>
              <a:t>strategy</a:t>
            </a:r>
            <a:endParaRPr lang="da-DK" dirty="0"/>
          </a:p>
          <a:p>
            <a:pPr lvl="1"/>
            <a:r>
              <a:rPr lang="da-DK" dirty="0"/>
              <a:t>Start in audit mode</a:t>
            </a:r>
          </a:p>
          <a:p>
            <a:endParaRPr lang="da-DK" dirty="0"/>
          </a:p>
          <a:p>
            <a:r>
              <a:rPr lang="da-DK" dirty="0"/>
              <a:t>Deployment </a:t>
            </a:r>
            <a:r>
              <a:rPr lang="da-DK" dirty="0" err="1"/>
              <a:t>requirements</a:t>
            </a:r>
            <a:endParaRPr lang="da-DK" dirty="0"/>
          </a:p>
          <a:p>
            <a:pPr lvl="1"/>
            <a:r>
              <a:rPr lang="da-DK" dirty="0"/>
              <a:t>Domain Controllers </a:t>
            </a:r>
            <a:r>
              <a:rPr lang="en-US" dirty="0"/>
              <a:t>must be running Windows Server 2012 or later</a:t>
            </a:r>
          </a:p>
          <a:p>
            <a:pPr lvl="1"/>
            <a:r>
              <a:rPr lang="en-US" dirty="0"/>
              <a:t>Azure AD Password Protection Proxy service must Windows Server 2012 R2 or later.</a:t>
            </a:r>
          </a:p>
          <a:p>
            <a:pPr lvl="1"/>
            <a:endParaRPr lang="LID4096" dirty="0"/>
          </a:p>
        </p:txBody>
      </p:sp>
      <p:pic>
        <p:nvPicPr>
          <p:cNvPr id="1026" name="Picture 2" descr="C:\Users\RONNIP~1\AppData\Local\Temp\SNAGHTML1a8bc96f.PNG">
            <a:extLst>
              <a:ext uri="{FF2B5EF4-FFF2-40B4-BE49-F238E27FC236}">
                <a16:creationId xmlns:a16="http://schemas.microsoft.com/office/drawing/2014/main" id="{F772155E-1A35-4197-BEB7-C36F0A4E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35646"/>
            <a:ext cx="3890110" cy="263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606A8EC1-55B3-471C-A90B-162104164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77F79F4-A9B0-4972-A603-46D1FDF1BCB6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130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2EB8-D3D1-4F58-8D1A-2F7254DC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Protection monitoring and logging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CB744-937F-4380-A19F-4E0EEE1FB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3" y="1469927"/>
            <a:ext cx="7056784" cy="2822972"/>
          </a:xfrm>
        </p:spPr>
        <p:txBody>
          <a:bodyPr/>
          <a:lstStyle/>
          <a:p>
            <a:r>
              <a:rPr lang="da-DK" dirty="0"/>
              <a:t>DC agent event </a:t>
            </a:r>
            <a:r>
              <a:rPr lang="da-DK" dirty="0" err="1"/>
              <a:t>logging</a:t>
            </a:r>
            <a:endParaRPr lang="da-DK" dirty="0"/>
          </a:p>
          <a:p>
            <a:pPr lvl="1"/>
            <a:r>
              <a:rPr lang="da-DK" sz="1200" dirty="0"/>
              <a:t>\Applications and Services Logs\Microsoft\</a:t>
            </a:r>
            <a:r>
              <a:rPr lang="da-DK" sz="1200" dirty="0" err="1"/>
              <a:t>AzureADPasswordProtection</a:t>
            </a:r>
            <a:r>
              <a:rPr lang="da-DK" sz="1200" dirty="0"/>
              <a:t>\</a:t>
            </a:r>
            <a:r>
              <a:rPr lang="da-DK" sz="1200" dirty="0" err="1"/>
              <a:t>DCAgent</a:t>
            </a:r>
            <a:r>
              <a:rPr lang="da-DK" sz="1200" dirty="0"/>
              <a:t>\</a:t>
            </a:r>
            <a:r>
              <a:rPr lang="da-DK" sz="1200" dirty="0" err="1"/>
              <a:t>Admin</a:t>
            </a:r>
            <a:endParaRPr lang="da-DK" sz="1200" dirty="0"/>
          </a:p>
          <a:p>
            <a:pPr lvl="1"/>
            <a:r>
              <a:rPr lang="da-DK" sz="1200" dirty="0"/>
              <a:t>\Applications and Services Logs\Microsoft\</a:t>
            </a:r>
            <a:r>
              <a:rPr lang="da-DK" sz="1200" dirty="0" err="1"/>
              <a:t>AzureADPasswordProtection</a:t>
            </a:r>
            <a:r>
              <a:rPr lang="da-DK" sz="1200" dirty="0"/>
              <a:t>\</a:t>
            </a:r>
            <a:r>
              <a:rPr lang="da-DK" sz="1200" dirty="0" err="1"/>
              <a:t>DCAgent</a:t>
            </a:r>
            <a:r>
              <a:rPr lang="da-DK" sz="1200" dirty="0"/>
              <a:t>\Operational</a:t>
            </a:r>
          </a:p>
          <a:p>
            <a:pPr lvl="1"/>
            <a:r>
              <a:rPr lang="da-DK" sz="1200" dirty="0"/>
              <a:t>\Applications and Services Logs\Microsoft\</a:t>
            </a:r>
            <a:r>
              <a:rPr lang="da-DK" sz="1200" dirty="0" err="1"/>
              <a:t>AzureADPasswordProtection</a:t>
            </a:r>
            <a:r>
              <a:rPr lang="da-DK" sz="1200" dirty="0"/>
              <a:t>\</a:t>
            </a:r>
            <a:r>
              <a:rPr lang="da-DK" sz="1200" dirty="0" err="1"/>
              <a:t>DCAgent</a:t>
            </a:r>
            <a:r>
              <a:rPr lang="da-DK" sz="1200" dirty="0"/>
              <a:t>\Trace</a:t>
            </a:r>
          </a:p>
          <a:p>
            <a:endParaRPr lang="en-US" sz="1600" dirty="0"/>
          </a:p>
          <a:p>
            <a:r>
              <a:rPr lang="en-US" sz="1600" dirty="0"/>
              <a:t>Password validation summary reporting via PowerShell</a:t>
            </a:r>
          </a:p>
          <a:p>
            <a:pPr lvl="1"/>
            <a:r>
              <a:rPr lang="da-DK" sz="1400" dirty="0" err="1"/>
              <a:t>Get-AzureADPasswordProtectionSummaryReport</a:t>
            </a:r>
            <a:r>
              <a:rPr lang="da-DK" sz="1400" dirty="0"/>
              <a:t> -</a:t>
            </a:r>
            <a:r>
              <a:rPr lang="da-DK" sz="1400" dirty="0" err="1"/>
              <a:t>DomainController</a:t>
            </a:r>
            <a:r>
              <a:rPr lang="da-DK" sz="1400" dirty="0"/>
              <a:t> dc01</a:t>
            </a:r>
            <a:endParaRPr lang="LID4096" sz="1400" dirty="0"/>
          </a:p>
        </p:txBody>
      </p:sp>
      <p:pic>
        <p:nvPicPr>
          <p:cNvPr id="2050" name="Picture 2" descr="C:\Users\RONNIP~1\AppData\Local\Temp\SNAGHTML1a8eff55.PNG">
            <a:extLst>
              <a:ext uri="{FF2B5EF4-FFF2-40B4-BE49-F238E27FC236}">
                <a16:creationId xmlns:a16="http://schemas.microsoft.com/office/drawing/2014/main" id="{C114F63F-CC2A-442E-BBC2-8C9B75E7D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43090"/>
            <a:ext cx="2048639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7FF25DA7-217F-4572-A7F5-0EC46C40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85462C-66DB-45F4-9DAC-ADE13CD4650E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052" name="Picture 4" descr="C:\Users\RONNIP~1\AppData\Local\Temp\SNAGHTML1a93512b.PNG">
            <a:extLst>
              <a:ext uri="{FF2B5EF4-FFF2-40B4-BE49-F238E27FC236}">
                <a16:creationId xmlns:a16="http://schemas.microsoft.com/office/drawing/2014/main" id="{4528C3A6-090C-4674-B7E4-4852441E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196" y="3411416"/>
            <a:ext cx="4636567" cy="136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935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228CA-478B-4464-B117-9A22902F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763CA-D788-4B77-A037-F906F90E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Enterprise Mobility + Security Overview</a:t>
            </a:r>
          </a:p>
          <a:p>
            <a:r>
              <a:rPr lang="en-US" dirty="0"/>
              <a:t>Microsoft 365 Security and Compliance</a:t>
            </a:r>
          </a:p>
          <a:p>
            <a:r>
              <a:rPr lang="en-US" dirty="0"/>
              <a:t>Azure AD Privileged Identity Management</a:t>
            </a:r>
          </a:p>
          <a:p>
            <a:r>
              <a:rPr lang="en-US" dirty="0"/>
              <a:t>Azure AD Identity Protection</a:t>
            </a:r>
          </a:p>
          <a:p>
            <a:r>
              <a:rPr lang="en-US" dirty="0"/>
              <a:t>Password Policies and Spray Attacks</a:t>
            </a:r>
          </a:p>
          <a:p>
            <a:r>
              <a:rPr lang="en-US" dirty="0"/>
              <a:t>Multi-factor Authentication</a:t>
            </a:r>
          </a:p>
        </p:txBody>
      </p:sp>
      <p:pic>
        <p:nvPicPr>
          <p:cNvPr id="6" name="Picture 2" descr="Billedresultat for minions transparent background">
            <a:extLst>
              <a:ext uri="{FF2B5EF4-FFF2-40B4-BE49-F238E27FC236}">
                <a16:creationId xmlns:a16="http://schemas.microsoft.com/office/drawing/2014/main" id="{2CD6B068-C890-47DF-BEC8-81B45CEF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203598"/>
            <a:ext cx="2045397" cy="31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4BBE9AF3-F13B-48E8-A814-B3ACD6656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380F6F9-FD86-4A27-97DC-EDA86BCED18F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944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8F9EC9-ACDC-42B6-A0A8-4AE8DCF9DB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536" y="632899"/>
            <a:ext cx="2400300" cy="1714500"/>
          </a:xfrm>
        </p:spPr>
        <p:txBody>
          <a:bodyPr>
            <a:normAutofit/>
          </a:bodyPr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FB248FDC-1558-4FE7-B4B9-3E325B239A7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95536" y="2626011"/>
            <a:ext cx="5616624" cy="7309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Azure AD Password protection</a:t>
            </a:r>
          </a:p>
        </p:txBody>
      </p:sp>
      <p:pic>
        <p:nvPicPr>
          <p:cNvPr id="1030" name="Picture 6" descr="Billedresultat for minions transparent background">
            <a:extLst>
              <a:ext uri="{FF2B5EF4-FFF2-40B4-BE49-F238E27FC236}">
                <a16:creationId xmlns:a16="http://schemas.microsoft.com/office/drawing/2014/main" id="{CEBA0673-36A4-43C9-9017-3AE92DD66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99532"/>
            <a:ext cx="4369668" cy="34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BD304345-9E42-4D28-8873-F05DC6D38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B6CA2C-B12B-453C-8D39-8EB32E9209E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134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D28372-6ED7-4189-A496-6BE52925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Hash Sync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9D9F0D1-D38B-4A8D-AD9A-5CF47A05C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Password Hash != Password</a:t>
            </a:r>
          </a:p>
          <a:p>
            <a:r>
              <a:rPr lang="en-US" dirty="0"/>
              <a:t>You don’t have to change your authentication flow</a:t>
            </a:r>
          </a:p>
          <a:p>
            <a:r>
              <a:rPr lang="en-US" dirty="0"/>
              <a:t>You get Leaked Credentials Report as part of Azure AD P2</a:t>
            </a:r>
          </a:p>
          <a:p>
            <a:r>
              <a:rPr lang="en-US" dirty="0"/>
              <a:t>If everything goes down, this might end up saving your job</a:t>
            </a:r>
          </a:p>
          <a:p>
            <a:r>
              <a:rPr lang="en-US" dirty="0"/>
              <a:t>Turn on Password Hash Sync!</a:t>
            </a:r>
          </a:p>
          <a:p>
            <a:r>
              <a:rPr lang="en-US" dirty="0"/>
              <a:t>Turn on Seamless SSO</a:t>
            </a:r>
          </a:p>
        </p:txBody>
      </p:sp>
      <p:pic>
        <p:nvPicPr>
          <p:cNvPr id="4" name="Picture 3" descr="Image result for twitter logo">
            <a:extLst>
              <a:ext uri="{FF2B5EF4-FFF2-40B4-BE49-F238E27FC236}">
                <a16:creationId xmlns:a16="http://schemas.microsoft.com/office/drawing/2014/main" id="{F87AFB00-90F0-4343-A085-BF761ED11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1ACCC64-8AC9-432A-B955-4E416C62B64B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6537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Multi-factor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Protect the front door…</a:t>
            </a:r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326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50C1-7D72-4574-81B5-F9F37F9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Modern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1A1C-E287-4B68-9311-81ABD16B1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Modern Authentication is the key to success when activating MFA !!!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Turned </a:t>
            </a:r>
            <a:r>
              <a:rPr lang="en-US" sz="1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for Exchange Online by default.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Turned on for SharePoint Online by default.</a:t>
            </a: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Turned </a:t>
            </a:r>
            <a:r>
              <a:rPr lang="en-US" sz="1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for Skype for Business Online by default.</a:t>
            </a:r>
          </a:p>
          <a:p>
            <a:r>
              <a:rPr lang="da-DK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 for </a:t>
            </a:r>
            <a:r>
              <a:rPr lang="da-DK" sz="18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Tenants</a:t>
            </a:r>
            <a:r>
              <a:rPr lang="da-DK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a-DK" sz="18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created</a:t>
            </a:r>
            <a:r>
              <a:rPr lang="da-DK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a-DK" sz="1800" dirty="0" err="1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after</a:t>
            </a:r>
            <a:r>
              <a:rPr lang="da-DK" sz="18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1/1-2018</a:t>
            </a:r>
          </a:p>
          <a:p>
            <a:endParaRPr lang="da-DK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a-DK" sz="1800" dirty="0">
                <a:latin typeface="Segoe UI" panose="020B0502040204020203" pitchFamily="34" charset="0"/>
                <a:cs typeface="Segoe UI" panose="020B0502040204020203" pitchFamily="34" charset="0"/>
              </a:rPr>
              <a:t>OFF  = App Password (Bad End User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Experience</a:t>
            </a:r>
            <a:r>
              <a:rPr lang="da-DK" sz="18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Enable modern authentication for Skype for Business Online </a:t>
            </a:r>
            <a:endParaRPr lang="da-DK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https://www.ronnipedersen.com/2017/07/11/enable-modern-authentication-for-skype-for-business-online/</a:t>
            </a:r>
            <a:r>
              <a:rPr lang="en-US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3074" name="Picture 2" descr="Billedresultat for minions transparent background">
            <a:extLst>
              <a:ext uri="{FF2B5EF4-FFF2-40B4-BE49-F238E27FC236}">
                <a16:creationId xmlns:a16="http://schemas.microsoft.com/office/drawing/2014/main" id="{463884F5-13AA-4E30-89F5-4AE3897A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475653"/>
            <a:ext cx="2197922" cy="219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2D2B1FAF-17D8-4C76-B53E-0A5F670BE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B9C479A-59D7-4ECF-A6E4-A72FB5041793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906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50C1-7D72-4574-81B5-F9F37F9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Modern Authentication</a:t>
            </a:r>
            <a:br>
              <a:rPr lang="en-US" dirty="0"/>
            </a:br>
            <a:r>
              <a:rPr lang="en-US" dirty="0"/>
              <a:t>- Exchange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1A1C-E287-4B68-9311-81ABD16B1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Enables authentication features like</a:t>
            </a:r>
          </a:p>
          <a:p>
            <a:pPr marL="596504" lvl="1" indent="-257175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Multi-factor authentication (MFA) using smart cards</a:t>
            </a:r>
          </a:p>
          <a:p>
            <a:pPr marL="596504" lvl="1" indent="-257175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Certificate-based authentication (CBA)</a:t>
            </a:r>
          </a:p>
          <a:p>
            <a:pPr marL="596504" lvl="1" indent="-257175"/>
            <a:r>
              <a:rPr lang="en-US" sz="1500" dirty="0">
                <a:latin typeface="Segoe UI" panose="020B0502040204020203" pitchFamily="34" charset="0"/>
                <a:cs typeface="Segoe UI" panose="020B0502040204020203" pitchFamily="34" charset="0"/>
              </a:rPr>
              <a:t>Third-party SAML identity providers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Modern authentication is based on the ADAL and OAuth 2.0</a:t>
            </a:r>
            <a:endParaRPr lang="da-DK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a-DK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Set-</a:t>
            </a:r>
            <a:r>
              <a:rPr lang="da-DK" sz="18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OrganizationConfig</a:t>
            </a:r>
            <a:r>
              <a:rPr lang="da-DK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 -OAuth2ClientProfileEnabled $true</a:t>
            </a:r>
          </a:p>
          <a:p>
            <a:endParaRPr lang="da-DK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Billedresultat for minions transparent background">
            <a:extLst>
              <a:ext uri="{FF2B5EF4-FFF2-40B4-BE49-F238E27FC236}">
                <a16:creationId xmlns:a16="http://schemas.microsoft.com/office/drawing/2014/main" id="{003E78C3-78C9-46BA-8473-417124085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29" y="3237033"/>
            <a:ext cx="3632323" cy="190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805F3317-9167-42CC-A20A-19368545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F8981C1-60C5-44F2-9A31-C458793FC6BE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06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50C1-7D72-4574-81B5-F9F37F9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vs. Modern Authentication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E98E-3D43-4216-830C-AAC43BC34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37" y="1268016"/>
            <a:ext cx="2404972" cy="2870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926EF-A0A6-4082-AB0B-CC34AA139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04" y="1300725"/>
            <a:ext cx="2311612" cy="156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7EC70-9BF0-4458-9730-93A833965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091" y="1268017"/>
            <a:ext cx="2529169" cy="3098339"/>
          </a:xfrm>
          <a:prstGeom prst="rect">
            <a:avLst/>
          </a:prstGeom>
        </p:spPr>
      </p:pic>
      <p:pic>
        <p:nvPicPr>
          <p:cNvPr id="2050" name="Picture 2" descr="Billedresultat for minions transparent background">
            <a:extLst>
              <a:ext uri="{FF2B5EF4-FFF2-40B4-BE49-F238E27FC236}">
                <a16:creationId xmlns:a16="http://schemas.microsoft.com/office/drawing/2014/main" id="{3BF14B02-A958-43BC-BD71-E27EF4BB0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04" y="2501147"/>
            <a:ext cx="1534048" cy="236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67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D26D-99E9-491F-BEB7-C5837CD0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502"/>
            <a:ext cx="8229600" cy="914400"/>
          </a:xfrm>
        </p:spPr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dirty="0" err="1"/>
              <a:t>Azure</a:t>
            </a:r>
            <a:r>
              <a:rPr lang="da-DK" dirty="0"/>
              <a:t> Automation (Runbook)</a:t>
            </a:r>
            <a:br>
              <a:rPr lang="da-DK" dirty="0"/>
            </a:br>
            <a:r>
              <a:rPr lang="da-DK" dirty="0"/>
              <a:t>- </a:t>
            </a:r>
            <a:r>
              <a:rPr lang="da-DK" dirty="0" err="1"/>
              <a:t>Enable</a:t>
            </a:r>
            <a:r>
              <a:rPr lang="da-DK" dirty="0"/>
              <a:t> </a:t>
            </a:r>
            <a:r>
              <a:rPr lang="da-DK" dirty="0" err="1"/>
              <a:t>Azure</a:t>
            </a:r>
            <a:r>
              <a:rPr lang="da-DK" dirty="0"/>
              <a:t> MFA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890E-FC12-4BC7-950B-42B457A69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3032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b="1" dirty="0"/>
              <a:t>Runbook Overview</a:t>
            </a:r>
          </a:p>
          <a:p>
            <a:r>
              <a:rPr lang="da-DK" dirty="0"/>
              <a:t>Connect to the </a:t>
            </a:r>
            <a:r>
              <a:rPr lang="da-DK" dirty="0" err="1"/>
              <a:t>Tenant</a:t>
            </a:r>
            <a:endParaRPr lang="da-DK" dirty="0"/>
          </a:p>
          <a:p>
            <a:r>
              <a:rPr lang="da-DK" dirty="0"/>
              <a:t>Set Custom MFA </a:t>
            </a:r>
            <a:r>
              <a:rPr lang="da-DK" dirty="0" err="1"/>
              <a:t>Settings</a:t>
            </a:r>
            <a:endParaRPr lang="da-DK" dirty="0"/>
          </a:p>
          <a:p>
            <a:r>
              <a:rPr lang="da-DK" dirty="0" err="1"/>
              <a:t>Get</a:t>
            </a:r>
            <a:r>
              <a:rPr lang="da-DK" dirty="0"/>
              <a:t> all users with a </a:t>
            </a:r>
            <a:r>
              <a:rPr lang="da-DK" dirty="0" err="1"/>
              <a:t>license</a:t>
            </a:r>
            <a:endParaRPr lang="da-DK" dirty="0"/>
          </a:p>
          <a:p>
            <a:r>
              <a:rPr lang="da-DK" dirty="0" err="1"/>
              <a:t>Enable</a:t>
            </a:r>
            <a:r>
              <a:rPr lang="da-DK" dirty="0"/>
              <a:t> MFA for the user</a:t>
            </a:r>
          </a:p>
          <a:p>
            <a:endParaRPr lang="da-DK" dirty="0"/>
          </a:p>
          <a:p>
            <a:r>
              <a:rPr lang="da-DK" dirty="0"/>
              <a:t>Schedule </a:t>
            </a:r>
            <a:r>
              <a:rPr lang="en-US" dirty="0"/>
              <a:t>Recommendation</a:t>
            </a:r>
            <a:r>
              <a:rPr lang="da-DK" dirty="0"/>
              <a:t>:</a:t>
            </a:r>
          </a:p>
          <a:p>
            <a:pPr marL="476631" lvl="1" indent="-257175"/>
            <a:r>
              <a:rPr lang="en-US" dirty="0"/>
              <a:t>Every day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A00D3-D81A-4D73-B59F-49ACF548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347" y="1450969"/>
            <a:ext cx="4151339" cy="318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661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2B08-D653-4797-8DEE-DED20636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User MFA Registration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28B55-CDBA-47A6-AE69-5239D7AC6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MFA </a:t>
            </a:r>
            <a:r>
              <a:rPr lang="da-DK" dirty="0" err="1"/>
              <a:t>Registration</a:t>
            </a:r>
            <a:endParaRPr lang="da-DK" dirty="0"/>
          </a:p>
          <a:p>
            <a:pPr lvl="1"/>
            <a:r>
              <a:rPr lang="da-DK" dirty="0">
                <a:hlinkClick r:id="rId2"/>
              </a:rPr>
              <a:t>http://aka.ms/mfasetup</a:t>
            </a:r>
            <a:endParaRPr lang="da-DK" dirty="0"/>
          </a:p>
          <a:p>
            <a:endParaRPr lang="LID4096" dirty="0"/>
          </a:p>
        </p:txBody>
      </p:sp>
      <p:pic>
        <p:nvPicPr>
          <p:cNvPr id="3074" name="Picture 2" descr="C:\Users\RONNIP~1\AppData\Local\Temp\SNAGHTML1ae7bc21.PNG">
            <a:extLst>
              <a:ext uri="{FF2B5EF4-FFF2-40B4-BE49-F238E27FC236}">
                <a16:creationId xmlns:a16="http://schemas.microsoft.com/office/drawing/2014/main" id="{24BF5718-0C79-4B38-A684-0468C5541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34105"/>
            <a:ext cx="3504307" cy="280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4ECF3-A133-43BE-BB68-1C8F92DFB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447" y="2533855"/>
            <a:ext cx="2554345" cy="205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75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Conditional Access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826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50C1-7D72-4574-81B5-F9F37F9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CYOD, BYOD, Domain Joined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1A1C-E287-4B68-9311-81ABD16B1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50" dirty="0"/>
              <a:t>CYOD (Choose your own device)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500" dirty="0"/>
              <a:t>Personal owned or company owned.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500" dirty="0"/>
              <a:t>Controlled and managed by company.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BYOD (Bring your own device)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500" dirty="0"/>
              <a:t>Personal owned. Not controlled by company.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500" dirty="0"/>
              <a:t>Restrictions to access company information.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50" dirty="0"/>
              <a:t>Domain joined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500" dirty="0"/>
              <a:t>Company owned. Controlled by company.</a:t>
            </a:r>
            <a:endParaRPr lang="en-US" sz="165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1650" dirty="0"/>
              <a:t>Domain joined + Azure AD device registration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Company owned. Controlled by company.</a:t>
            </a:r>
            <a:endParaRPr lang="en-US" sz="1500" dirty="0"/>
          </a:p>
        </p:txBody>
      </p:sp>
      <p:pic>
        <p:nvPicPr>
          <p:cNvPr id="7" name="Picture 2" descr="Billedresultat for minions transparent background">
            <a:extLst>
              <a:ext uri="{FF2B5EF4-FFF2-40B4-BE49-F238E27FC236}">
                <a16:creationId xmlns:a16="http://schemas.microsoft.com/office/drawing/2014/main" id="{8C35E782-AA45-417C-856B-8969ABFD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55" y="1275606"/>
            <a:ext cx="2477088" cy="275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85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The Vision for the Modern Workplace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0816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69A2-E907-492F-838C-C42BEBACA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Registration / Compliant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10A5B-5CD7-4D79-9B59-267778FC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Hybrid </a:t>
            </a:r>
            <a:r>
              <a:rPr lang="da-DK" dirty="0" err="1"/>
              <a:t>Azure</a:t>
            </a:r>
            <a:r>
              <a:rPr lang="da-DK" dirty="0"/>
              <a:t> AD </a:t>
            </a:r>
            <a:r>
              <a:rPr lang="da-DK" dirty="0" err="1"/>
              <a:t>Joined</a:t>
            </a:r>
            <a:r>
              <a:rPr lang="da-DK" dirty="0"/>
              <a:t> (DJ++)</a:t>
            </a:r>
          </a:p>
          <a:p>
            <a:pPr lvl="1"/>
            <a:r>
              <a:rPr lang="da-DK" dirty="0"/>
              <a:t>Hybrid Identity (Domain </a:t>
            </a:r>
            <a:r>
              <a:rPr lang="da-DK" dirty="0" err="1"/>
              <a:t>Joined</a:t>
            </a:r>
            <a:r>
              <a:rPr lang="da-DK" dirty="0"/>
              <a:t> + Device </a:t>
            </a:r>
            <a:r>
              <a:rPr lang="da-DK" dirty="0" err="1"/>
              <a:t>Registered</a:t>
            </a:r>
            <a:r>
              <a:rPr lang="da-DK" dirty="0"/>
              <a:t> in </a:t>
            </a:r>
            <a:r>
              <a:rPr lang="da-DK" dirty="0" err="1"/>
              <a:t>Azure</a:t>
            </a:r>
            <a:r>
              <a:rPr lang="da-DK" dirty="0"/>
              <a:t> AD)</a:t>
            </a:r>
          </a:p>
          <a:p>
            <a:r>
              <a:rPr lang="da-DK" dirty="0" err="1"/>
              <a:t>Azure</a:t>
            </a:r>
            <a:r>
              <a:rPr lang="da-DK" dirty="0"/>
              <a:t> AD </a:t>
            </a:r>
            <a:r>
              <a:rPr lang="da-DK" dirty="0" err="1"/>
              <a:t>Joined</a:t>
            </a:r>
            <a:endParaRPr lang="da-DK" dirty="0"/>
          </a:p>
          <a:p>
            <a:pPr lvl="1"/>
            <a:r>
              <a:rPr lang="da-DK" dirty="0"/>
              <a:t>Cloud </a:t>
            </a:r>
            <a:r>
              <a:rPr lang="da-DK" dirty="0" err="1"/>
              <a:t>Only</a:t>
            </a:r>
            <a:r>
              <a:rPr lang="da-DK" dirty="0"/>
              <a:t> (</a:t>
            </a:r>
            <a:r>
              <a:rPr lang="da-DK" dirty="0" err="1"/>
              <a:t>Azure</a:t>
            </a:r>
            <a:r>
              <a:rPr lang="da-DK" dirty="0"/>
              <a:t> AD </a:t>
            </a:r>
            <a:r>
              <a:rPr lang="da-DK" dirty="0" err="1"/>
              <a:t>Joined</a:t>
            </a:r>
            <a:r>
              <a:rPr lang="da-DK" dirty="0"/>
              <a:t>)</a:t>
            </a:r>
          </a:p>
          <a:p>
            <a:r>
              <a:rPr lang="da-DK" dirty="0" err="1"/>
              <a:t>Workplace</a:t>
            </a:r>
            <a:r>
              <a:rPr lang="da-DK" dirty="0"/>
              <a:t> </a:t>
            </a:r>
            <a:r>
              <a:rPr lang="da-DK" dirty="0" err="1"/>
              <a:t>Joined</a:t>
            </a:r>
            <a:endParaRPr lang="da-DK" dirty="0"/>
          </a:p>
          <a:p>
            <a:pPr lvl="1"/>
            <a:r>
              <a:rPr lang="da-DK" dirty="0"/>
              <a:t>”Workgroup” (No Domain or </a:t>
            </a:r>
            <a:r>
              <a:rPr lang="da-DK" dirty="0" err="1"/>
              <a:t>Azure</a:t>
            </a:r>
            <a:r>
              <a:rPr lang="da-DK" dirty="0"/>
              <a:t> AD </a:t>
            </a:r>
            <a:r>
              <a:rPr lang="da-DK" dirty="0" err="1"/>
              <a:t>Joined</a:t>
            </a:r>
            <a:r>
              <a:rPr lang="da-DK" dirty="0"/>
              <a:t>)</a:t>
            </a:r>
          </a:p>
          <a:p>
            <a:endParaRPr lang="LID4096" dirty="0"/>
          </a:p>
        </p:txBody>
      </p:sp>
      <p:pic>
        <p:nvPicPr>
          <p:cNvPr id="4" name="Picture 2" descr="Billedresultat for minions transparent background">
            <a:extLst>
              <a:ext uri="{FF2B5EF4-FFF2-40B4-BE49-F238E27FC236}">
                <a16:creationId xmlns:a16="http://schemas.microsoft.com/office/drawing/2014/main" id="{9EE06379-7513-46A2-B1F1-47FE8865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218226"/>
            <a:ext cx="2220151" cy="204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39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62DF-6499-437F-BB10-87CB16B0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Azure AD </a:t>
            </a:r>
            <a:r>
              <a:rPr lang="da-DK" dirty="0" err="1"/>
              <a:t>Joined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58A8E-23E4-4749-A973-BC8BEB877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>
                <a:latin typeface="Segoe UI" panose="020B0502040204020203" pitchFamily="34" charset="0"/>
                <a:cs typeface="Segoe UI" panose="020B0502040204020203" pitchFamily="34" charset="0"/>
              </a:rPr>
              <a:t>Command: </a:t>
            </a:r>
            <a:r>
              <a:rPr lang="da-DK" b="1" dirty="0" err="1">
                <a:latin typeface="Segoe UI" panose="020B0502040204020203" pitchFamily="34" charset="0"/>
                <a:cs typeface="Segoe UI" panose="020B0502040204020203" pitchFamily="34" charset="0"/>
              </a:rPr>
              <a:t>dsregcmd</a:t>
            </a:r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 /status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My PC: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6cec6a69-ea4d-4618-b903-98acc2e6d446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C:\Users\RONNIP~1\AppData\Local\Temp\SNAGHTML67bbb385.PNG">
            <a:extLst>
              <a:ext uri="{FF2B5EF4-FFF2-40B4-BE49-F238E27FC236}">
                <a16:creationId xmlns:a16="http://schemas.microsoft.com/office/drawing/2014/main" id="{9B09685C-9F39-41B6-994A-59A89CD3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283718"/>
            <a:ext cx="5589559" cy="26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909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082A-D712-4E83-A66E-FDC2BEA7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Device Trust Type</a:t>
            </a:r>
            <a:endParaRPr lang="en-US" dirty="0"/>
          </a:p>
        </p:txBody>
      </p:sp>
      <p:pic>
        <p:nvPicPr>
          <p:cNvPr id="2050" name="Picture 2" descr="C:\Users\RONNIP~1\AppData\Local\Temp\SNAGHTML67c0e432.PNG">
            <a:extLst>
              <a:ext uri="{FF2B5EF4-FFF2-40B4-BE49-F238E27FC236}">
                <a16:creationId xmlns:a16="http://schemas.microsoft.com/office/drawing/2014/main" id="{5F507297-0305-4B49-AF5E-2BAABE85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09" y="1384301"/>
            <a:ext cx="6706592" cy="320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022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E21B3E-2DED-4121-A57C-01676DB76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14953"/>
            <a:ext cx="7952481" cy="1088068"/>
          </a:xfrm>
        </p:spPr>
        <p:txBody>
          <a:bodyPr/>
          <a:lstStyle/>
          <a:p>
            <a:r>
              <a:rPr lang="en-US" dirty="0"/>
              <a:t>Enable Azure AD automatic enrollment</a:t>
            </a:r>
          </a:p>
        </p:txBody>
      </p:sp>
      <p:pic>
        <p:nvPicPr>
          <p:cNvPr id="5" name="Picture 4" descr="C:\Users\RONNIP~1\AppData\Local\Temp\SNAGHTML148444b0.PNG">
            <a:extLst>
              <a:ext uri="{FF2B5EF4-FFF2-40B4-BE49-F238E27FC236}">
                <a16:creationId xmlns:a16="http://schemas.microsoft.com/office/drawing/2014/main" id="{92506BE7-6BE2-4DA5-93F5-70EAE8615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16" y="1399386"/>
            <a:ext cx="3518363" cy="304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RONNIP~1\AppData\Local\Temp\SNAGHTML1b3650d4.PNG">
            <a:extLst>
              <a:ext uri="{FF2B5EF4-FFF2-40B4-BE49-F238E27FC236}">
                <a16:creationId xmlns:a16="http://schemas.microsoft.com/office/drawing/2014/main" id="{1EF6EE15-2A75-4574-B25D-F73C56309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99386"/>
            <a:ext cx="4843835" cy="296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4626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E05D6FB3-BEE1-4A3C-B3D1-16F9EFAC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003798"/>
            <a:ext cx="7543800" cy="1088068"/>
          </a:xfrm>
        </p:spPr>
        <p:txBody>
          <a:bodyPr>
            <a:normAutofit/>
          </a:bodyPr>
          <a:lstStyle/>
          <a:p>
            <a:pPr algn="ctr"/>
            <a:r>
              <a:rPr lang="en-US" sz="4050" dirty="0"/>
              <a:t>Thank you!</a:t>
            </a:r>
            <a:endParaRPr lang="da-DK" sz="4050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A132BCF-1817-46DB-B2B7-851A7DB4F384}"/>
              </a:ext>
            </a:extLst>
          </p:cNvPr>
          <p:cNvSpPr txBox="1">
            <a:spLocks/>
          </p:cNvSpPr>
          <p:nvPr/>
        </p:nvSpPr>
        <p:spPr>
          <a:xfrm>
            <a:off x="8032111" y="4858439"/>
            <a:ext cx="891552" cy="2272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788">
                <a:solidFill>
                  <a:schemeClr val="bg1"/>
                </a:solidFill>
              </a:rPr>
              <a:pPr algn="r"/>
              <a:t>64</a:t>
            </a:fld>
            <a:endParaRPr lang="en-GB" sz="788" dirty="0">
              <a:solidFill>
                <a:schemeClr val="bg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93398D6-EE80-4309-B540-4842B2D72137}"/>
              </a:ext>
            </a:extLst>
          </p:cNvPr>
          <p:cNvSpPr txBox="1">
            <a:spLocks/>
          </p:cNvSpPr>
          <p:nvPr/>
        </p:nvSpPr>
        <p:spPr>
          <a:xfrm>
            <a:off x="661809" y="4858439"/>
            <a:ext cx="2502787" cy="22722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88" dirty="0"/>
              <a:t>© RONNIPEDERSEN.COM</a:t>
            </a:r>
          </a:p>
        </p:txBody>
      </p:sp>
      <p:pic>
        <p:nvPicPr>
          <p:cNvPr id="6" name="Picture 2" descr="Billedresultat for minions transparent background">
            <a:extLst>
              <a:ext uri="{FF2B5EF4-FFF2-40B4-BE49-F238E27FC236}">
                <a16:creationId xmlns:a16="http://schemas.microsoft.com/office/drawing/2014/main" id="{AD6F84B9-F69E-454C-B267-4D350A4F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092" y="843558"/>
            <a:ext cx="1857816" cy="20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55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Secure Guest Access with Azure 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4608512" cy="1616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Require MFA using Conditional Access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1608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4247-154E-4682-8D03-59D5FB31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External Guest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FC479-295F-41AD-B982-BDE7634A6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 Azure AD Group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100" dirty="0"/>
              <a:t>Dynamic Membership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1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100" b="1" dirty="0" err="1"/>
              <a:t>userType</a:t>
            </a:r>
            <a:r>
              <a:rPr lang="en-US" sz="2100" dirty="0"/>
              <a:t> Equals </a:t>
            </a:r>
            <a:r>
              <a:rPr lang="en-US" sz="2100" b="1" dirty="0"/>
              <a:t>Guest</a:t>
            </a:r>
          </a:p>
        </p:txBody>
      </p:sp>
      <p:pic>
        <p:nvPicPr>
          <p:cNvPr id="1030" name="Picture 6" descr="C:\Users\RONNIP~1\AppData\Local\Temp\SNAGHTML2fac950.PNG">
            <a:extLst>
              <a:ext uri="{FF2B5EF4-FFF2-40B4-BE49-F238E27FC236}">
                <a16:creationId xmlns:a16="http://schemas.microsoft.com/office/drawing/2014/main" id="{A701FE0D-A8EF-4EDE-A6EF-ED81102E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69926"/>
            <a:ext cx="3545832" cy="305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26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1F57AA-605A-46E8-A5D5-871310A3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Access and Guest Users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707A3DB-4210-45D1-929B-A5E0A7D11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Guest Users (Preview)</a:t>
            </a:r>
          </a:p>
          <a:p>
            <a:endParaRPr lang="en-US" dirty="0"/>
          </a:p>
        </p:txBody>
      </p:sp>
      <p:pic>
        <p:nvPicPr>
          <p:cNvPr id="5" name="Picture 2" descr="C:\Users\RONNIP~1\AppData\Local\Temp\SNAGHTML1b11266d.PNG">
            <a:extLst>
              <a:ext uri="{FF2B5EF4-FFF2-40B4-BE49-F238E27FC236}">
                <a16:creationId xmlns:a16="http://schemas.microsoft.com/office/drawing/2014/main" id="{E9004173-7FB3-4513-8EB2-E1B09205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7694"/>
            <a:ext cx="3359845" cy="256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50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C281-59B8-48DB-B6B9-4ECEA810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MFA for Guest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53E7-3955-48E0-B096-6646408D6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Conditional Access Rule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a-DK" sz="1800" dirty="0"/>
              <a:t>All Guest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a-DK" sz="1800" dirty="0"/>
              <a:t>Microsoft Teams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Require</a:t>
            </a:r>
            <a:r>
              <a:rPr lang="da-DK" sz="1800" dirty="0"/>
              <a:t> MFA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pic>
        <p:nvPicPr>
          <p:cNvPr id="2050" name="Picture 2" descr="C:\Users\RONNIP~1\AppData\Local\Temp\SNAGHTML30c99ad.PNG">
            <a:extLst>
              <a:ext uri="{FF2B5EF4-FFF2-40B4-BE49-F238E27FC236}">
                <a16:creationId xmlns:a16="http://schemas.microsoft.com/office/drawing/2014/main" id="{B029C3B4-89A1-46F0-900B-90403DA27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17242"/>
            <a:ext cx="3830955" cy="199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ONNIP~1\AppData\Local\Temp\SNAGHTML30d462a.PNG">
            <a:extLst>
              <a:ext uri="{FF2B5EF4-FFF2-40B4-BE49-F238E27FC236}">
                <a16:creationId xmlns:a16="http://schemas.microsoft.com/office/drawing/2014/main" id="{FB62C30D-1277-4B58-90AA-2EF015FA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139702"/>
            <a:ext cx="3715294" cy="204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6971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09A404-D288-4A57-B2B0-58C42A6D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Microsoft Teams</a:t>
            </a:r>
            <a:endParaRPr lang="en-US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48D038-ABF3-4A89-B393-006AD2043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Guest sharing is disabled by default</a:t>
            </a:r>
          </a:p>
          <a:p>
            <a:r>
              <a:rPr lang="en-US" dirty="0"/>
              <a:t>By default you share the entire Team Site</a:t>
            </a:r>
          </a:p>
          <a:p>
            <a:endParaRPr lang="en-US" dirty="0"/>
          </a:p>
          <a:p>
            <a:r>
              <a:rPr lang="en-US" dirty="0"/>
              <a:t>Share a single document with external user can be enabled</a:t>
            </a:r>
          </a:p>
          <a:p>
            <a:pPr lvl="1"/>
            <a:r>
              <a:rPr lang="en-US" dirty="0">
                <a:hlinkClick r:id="rId2"/>
              </a:rPr>
              <a:t>https://msunified.net/2018/01/11/share-a-single-document-with-external-user-in-microsoft-teams/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pic>
        <p:nvPicPr>
          <p:cNvPr id="8" name="Billede 7" descr="Et billede, der indeholder indendørs, væg, skærmbillede, computer&#10;&#10;Beskrivelse, der er oprettet med høj sikkerhed">
            <a:extLst>
              <a:ext uri="{FF2B5EF4-FFF2-40B4-BE49-F238E27FC236}">
                <a16:creationId xmlns:a16="http://schemas.microsoft.com/office/drawing/2014/main" id="{36FBDE3E-27C6-4926-B761-08C053A33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507854"/>
            <a:ext cx="3974841" cy="137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0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6A8A1-0E80-4DD5-B0E2-32FC27B0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914400"/>
          </a:xfrm>
        </p:spPr>
        <p:txBody>
          <a:bodyPr/>
          <a:lstStyle/>
          <a:p>
            <a:r>
              <a:rPr lang="en-US" dirty="0"/>
              <a:t>What Is Modern Management Really?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30872-6B30-497B-865A-D0FE65BC312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31820" y="963534"/>
            <a:ext cx="3813924" cy="324904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2450" b="1" dirty="0"/>
              <a:t>ANY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EE6A4E-99F7-4A30-8213-64685D99BED9}"/>
              </a:ext>
            </a:extLst>
          </p:cNvPr>
          <p:cNvGrpSpPr/>
          <p:nvPr/>
        </p:nvGrpSpPr>
        <p:grpSpPr>
          <a:xfrm>
            <a:off x="5276210" y="1671382"/>
            <a:ext cx="3658796" cy="957955"/>
            <a:chOff x="6590829" y="3046075"/>
            <a:chExt cx="4878395" cy="127727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0C687-98B8-4A17-A857-8EB0A945A44B}"/>
                </a:ext>
              </a:extLst>
            </p:cNvPr>
            <p:cNvSpPr txBox="1"/>
            <p:nvPr/>
          </p:nvSpPr>
          <p:spPr>
            <a:xfrm>
              <a:off x="7625864" y="3046075"/>
              <a:ext cx="3843360" cy="1277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25" b="1" dirty="0"/>
                <a:t>Device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F618B-9FC5-46DD-91A3-FF3AC5458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90829" y="3212122"/>
              <a:ext cx="840260" cy="914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F3A360-9516-4232-8EE7-F42C46984C7B}"/>
              </a:ext>
            </a:extLst>
          </p:cNvPr>
          <p:cNvGrpSpPr/>
          <p:nvPr/>
        </p:nvGrpSpPr>
        <p:grpSpPr>
          <a:xfrm>
            <a:off x="5410569" y="2531586"/>
            <a:ext cx="2012161" cy="957955"/>
            <a:chOff x="6691753" y="4726412"/>
            <a:chExt cx="2682881" cy="12772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1A0477-EFE7-4A62-B4D6-D0A6B2B617B1}"/>
                </a:ext>
              </a:extLst>
            </p:cNvPr>
            <p:cNvSpPr txBox="1"/>
            <p:nvPr/>
          </p:nvSpPr>
          <p:spPr>
            <a:xfrm>
              <a:off x="7625864" y="4726412"/>
              <a:ext cx="1748770" cy="1277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25" b="1" dirty="0"/>
                <a:t>OS</a:t>
              </a: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AA6B8BB-2F8C-4356-8485-4A0A05364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91753" y="4892459"/>
              <a:ext cx="626301" cy="914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533C7C-284D-4FEE-A8B3-ACC8D75E5F67}"/>
              </a:ext>
            </a:extLst>
          </p:cNvPr>
          <p:cNvGrpSpPr/>
          <p:nvPr/>
        </p:nvGrpSpPr>
        <p:grpSpPr>
          <a:xfrm>
            <a:off x="5347368" y="839000"/>
            <a:ext cx="3639844" cy="957955"/>
            <a:chOff x="6547704" y="1365738"/>
            <a:chExt cx="4853125" cy="12772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7644B8-E4F6-4B40-B484-FF9E37999B97}"/>
                </a:ext>
              </a:extLst>
            </p:cNvPr>
            <p:cNvSpPr txBox="1"/>
            <p:nvPr/>
          </p:nvSpPr>
          <p:spPr>
            <a:xfrm>
              <a:off x="7625864" y="1365738"/>
              <a:ext cx="3774965" cy="1277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25" b="1" dirty="0"/>
                <a:t>Where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CD308C5-7E7B-4AB3-860D-C6F732488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547704" y="1531785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Left Brace 21">
            <a:extLst>
              <a:ext uri="{FF2B5EF4-FFF2-40B4-BE49-F238E27FC236}">
                <a16:creationId xmlns:a16="http://schemas.microsoft.com/office/drawing/2014/main" id="{2ECA0930-E413-407E-A096-F0F34D8D1E39}"/>
              </a:ext>
            </a:extLst>
          </p:cNvPr>
          <p:cNvSpPr/>
          <p:nvPr/>
        </p:nvSpPr>
        <p:spPr>
          <a:xfrm>
            <a:off x="4186236" y="1060291"/>
            <a:ext cx="967154" cy="2991626"/>
          </a:xfrm>
          <a:prstGeom prst="leftBrace">
            <a:avLst>
              <a:gd name="adj1" fmla="val 53333"/>
              <a:gd name="adj2" fmla="val 48627"/>
            </a:avLst>
          </a:prstGeom>
          <a:ln w="127000">
            <a:solidFill>
              <a:srgbClr val="0070C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>
              <a:highlight>
                <a:srgbClr val="00FF00"/>
              </a:highlight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F18A21-886E-4001-8B30-DC06B9BD6D3E}"/>
              </a:ext>
            </a:extLst>
          </p:cNvPr>
          <p:cNvGrpSpPr/>
          <p:nvPr/>
        </p:nvGrpSpPr>
        <p:grpSpPr>
          <a:xfrm>
            <a:off x="5276210" y="3391790"/>
            <a:ext cx="2844755" cy="957955"/>
            <a:chOff x="6547704" y="4726412"/>
            <a:chExt cx="3793007" cy="12772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815583-1557-4B47-8E52-B7FAEF340A75}"/>
                </a:ext>
              </a:extLst>
            </p:cNvPr>
            <p:cNvSpPr txBox="1"/>
            <p:nvPr/>
          </p:nvSpPr>
          <p:spPr>
            <a:xfrm>
              <a:off x="7625864" y="4726412"/>
              <a:ext cx="2714847" cy="12772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625" b="1" dirty="0"/>
                <a:t>User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B2F2AB5-67A6-4640-AF30-074BD1FFA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47704" y="4892459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Picture 4" descr="Image result for twitter logo">
            <a:extLst>
              <a:ext uri="{FF2B5EF4-FFF2-40B4-BE49-F238E27FC236}">
                <a16:creationId xmlns:a16="http://schemas.microsoft.com/office/drawing/2014/main" id="{E5A0E27C-28C2-43D6-A4B9-469455264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29EAC983-27F1-4305-B242-4A7CA92E945B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90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00420-B3B5-4788-9E31-CC970B51A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Terms of Use</a:t>
            </a:r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695A8D-B9CC-48CD-96D1-92ABCCAB8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>
                <a:solidFill>
                  <a:schemeClr val="tx1"/>
                </a:solidFill>
              </a:rPr>
              <a:t>Guests need to comply with YOUR written policy before accessing data</a:t>
            </a:r>
          </a:p>
          <a:p>
            <a:r>
              <a:rPr lang="nb-NO" dirty="0">
                <a:solidFill>
                  <a:schemeClr val="tx1"/>
                </a:solidFill>
              </a:rPr>
              <a:t>Can be enforced on first logon or later if changed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73DD0527-2E71-46DD-B934-50308B0E4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475" y="1923678"/>
            <a:ext cx="2778311" cy="2416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1C757E-99A0-4C7B-91A8-51814D31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476" y="3786636"/>
            <a:ext cx="2104875" cy="696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D921FAA-E781-4F1F-B4FF-220A7FB67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757" y="2427734"/>
            <a:ext cx="3730027" cy="1003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487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D15BE2-D215-42CF-AFCE-D91E4506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Licenses for Guests and B2B users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B61350-5DEC-4191-8D3E-76F8511A5C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283718"/>
            <a:ext cx="8229600" cy="173124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13800" dirty="0"/>
              <a:t>5:1</a:t>
            </a:r>
            <a:endParaRPr lang="LID4096" sz="13800" dirty="0"/>
          </a:p>
        </p:txBody>
      </p:sp>
    </p:spTree>
    <p:extLst>
      <p:ext uri="{BB962C8B-B14F-4D97-AF65-F5344CB8AC3E}">
        <p14:creationId xmlns:p14="http://schemas.microsoft.com/office/powerpoint/2010/main" val="579235692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Self-Service Password Reset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63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651BA-A907-407C-B8A2-CA81DA402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Self-Service Password Reset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BFC80-312A-4999-988C-243443879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9927"/>
            <a:ext cx="4402832" cy="2822972"/>
          </a:xfrm>
        </p:spPr>
        <p:txBody>
          <a:bodyPr>
            <a:normAutofit/>
          </a:bodyPr>
          <a:lstStyle/>
          <a:p>
            <a:r>
              <a:rPr lang="en-US" dirty="0"/>
              <a:t>Password Reset Portal</a:t>
            </a:r>
          </a:p>
          <a:p>
            <a:pPr lvl="1"/>
            <a:r>
              <a:rPr lang="en-US" dirty="0">
                <a:hlinkClick r:id="rId2"/>
              </a:rPr>
              <a:t>https://passwordreset.microsoftonline.com/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Password reset from Login Screen</a:t>
            </a:r>
          </a:p>
          <a:p>
            <a:pPr lvl="1"/>
            <a:r>
              <a:rPr lang="da-DK" dirty="0"/>
              <a:t>OMA-URI</a:t>
            </a:r>
            <a:br>
              <a:rPr lang="da-DK" dirty="0"/>
            </a:br>
            <a:r>
              <a:rPr lang="da-DK" b="1" dirty="0"/>
              <a:t>./</a:t>
            </a:r>
            <a:r>
              <a:rPr lang="da-DK" b="1" dirty="0" err="1"/>
              <a:t>Vendor</a:t>
            </a:r>
            <a:r>
              <a:rPr lang="da-DK" b="1" dirty="0"/>
              <a:t>/MSFT/Policy/</a:t>
            </a:r>
            <a:r>
              <a:rPr lang="da-DK" b="1" dirty="0" err="1"/>
              <a:t>Config</a:t>
            </a:r>
            <a:r>
              <a:rPr lang="da-DK" b="1" dirty="0"/>
              <a:t>/Authentication/</a:t>
            </a:r>
            <a:r>
              <a:rPr lang="da-DK" b="1" dirty="0" err="1"/>
              <a:t>AllowAadPasswordReset</a:t>
            </a:r>
            <a:endParaRPr lang="LID4096" b="1" dirty="0"/>
          </a:p>
        </p:txBody>
      </p:sp>
      <p:pic>
        <p:nvPicPr>
          <p:cNvPr id="10242" name="Picture 2" descr="C:\Users\RONNIP~1\AppData\Local\Temp\SNAGHTML1b3857ff.PNG">
            <a:extLst>
              <a:ext uri="{FF2B5EF4-FFF2-40B4-BE49-F238E27FC236}">
                <a16:creationId xmlns:a16="http://schemas.microsoft.com/office/drawing/2014/main" id="{80140F81-B7A5-4BAC-B2F6-096B3D581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744" y="575414"/>
            <a:ext cx="2352308" cy="22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B94E7-A6CD-4C48-849D-001564C6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881413"/>
            <a:ext cx="2589996" cy="192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6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E44F-B416-4DA1-9587-2F287F92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Vision…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3081F-2996-410C-B99B-A9B8E2FC3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16" y="1491297"/>
            <a:ext cx="4739179" cy="2567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8E46DB-3209-4C5B-AE29-DB13680CEFF4}"/>
              </a:ext>
            </a:extLst>
          </p:cNvPr>
          <p:cNvSpPr txBox="1"/>
          <p:nvPr/>
        </p:nvSpPr>
        <p:spPr>
          <a:xfrm>
            <a:off x="5196314" y="2029294"/>
            <a:ext cx="39052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/>
              <a:t>A user’s office is </a:t>
            </a:r>
          </a:p>
          <a:p>
            <a:r>
              <a:rPr lang="en-US" sz="3300" dirty="0"/>
              <a:t>where they work.</a:t>
            </a:r>
          </a:p>
        </p:txBody>
      </p:sp>
      <p:pic>
        <p:nvPicPr>
          <p:cNvPr id="8" name="Picture 4" descr="Image result for twitter logo">
            <a:extLst>
              <a:ext uri="{FF2B5EF4-FFF2-40B4-BE49-F238E27FC236}">
                <a16:creationId xmlns:a16="http://schemas.microsoft.com/office/drawing/2014/main" id="{B68BC651-9FA7-45D4-AC44-14798A541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1E37B23-44E8-48BC-9D7E-D5DDEF6630A0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40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Enterprise Mobility +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Overview</a:t>
            </a:r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011EDA2-D710-4837-B96E-B5435F89B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351967D-6946-409E-ADFD-8E944404C37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956025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0</TotalTime>
  <Words>1932</Words>
  <Application>Microsoft Office PowerPoint</Application>
  <PresentationFormat>On-screen Show (16:9)</PresentationFormat>
  <Paragraphs>424</Paragraphs>
  <Slides>73</Slides>
  <Notes>36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4" baseType="lpstr">
      <vt:lpstr>Arial</vt:lpstr>
      <vt:lpstr>Calibri</vt:lpstr>
      <vt:lpstr>Museo Sans 100</vt:lpstr>
      <vt:lpstr>Museo Sans 300</vt:lpstr>
      <vt:lpstr>Segoe UI</vt:lpstr>
      <vt:lpstr>Segoe UI Light</vt:lpstr>
      <vt:lpstr>Segoe UI Semilight</vt:lpstr>
      <vt:lpstr>Times New Roman</vt:lpstr>
      <vt:lpstr>Verdana</vt:lpstr>
      <vt:lpstr>Wingdings</vt:lpstr>
      <vt:lpstr>PPT-mal_NIC</vt:lpstr>
      <vt:lpstr>PowerPoint Presentation</vt:lpstr>
      <vt:lpstr>PowerPoint Presentation</vt:lpstr>
      <vt:lpstr>PowerPoint Presentation</vt:lpstr>
      <vt:lpstr>PowerPoint Presentation</vt:lpstr>
      <vt:lpstr>Agenda</vt:lpstr>
      <vt:lpstr>The Vision for the Modern Workplace</vt:lpstr>
      <vt:lpstr>What Is Modern Management Really?</vt:lpstr>
      <vt:lpstr>The Vision…</vt:lpstr>
      <vt:lpstr>Enterprise Mobility + Security</vt:lpstr>
      <vt:lpstr>The world has changed…</vt:lpstr>
      <vt:lpstr>PowerPoint Presentation</vt:lpstr>
      <vt:lpstr>PowerPoint Presentation</vt:lpstr>
      <vt:lpstr>PowerPoint Presentation</vt:lpstr>
      <vt:lpstr>PowerPoint Presentation</vt:lpstr>
      <vt:lpstr>Microsoft 365 Security and Compliance</vt:lpstr>
      <vt:lpstr>Office 365 Secure Score</vt:lpstr>
      <vt:lpstr>Windows Secure Score</vt:lpstr>
      <vt:lpstr>Existing Microsoft products for Security &amp; Compliance </vt:lpstr>
      <vt:lpstr>ANNONCEMENT (Maybe)</vt:lpstr>
      <vt:lpstr>Microsoft 365 Security Center</vt:lpstr>
      <vt:lpstr>Microsoft 365 Compliance Center</vt:lpstr>
      <vt:lpstr>DEMO</vt:lpstr>
      <vt:lpstr>Office 365 Secure Score: - Mailbox Auditing in Office 365</vt:lpstr>
      <vt:lpstr>Azure AD Privileged Identity Management</vt:lpstr>
      <vt:lpstr>Azure AD Privileged Identity Management</vt:lpstr>
      <vt:lpstr>What administration is like</vt:lpstr>
      <vt:lpstr>Azure AD Privileged Identity Management</vt:lpstr>
      <vt:lpstr>Privileged Identity Management</vt:lpstr>
      <vt:lpstr>Get started…</vt:lpstr>
      <vt:lpstr>DEMO</vt:lpstr>
      <vt:lpstr>Azure AD Identity Protection</vt:lpstr>
      <vt:lpstr> Risky Sign-in </vt:lpstr>
      <vt:lpstr>PowerPoint Presentation</vt:lpstr>
      <vt:lpstr>PowerPoint Presentation</vt:lpstr>
      <vt:lpstr>Risky sign-ins / Unfamiliar locations</vt:lpstr>
      <vt:lpstr>Impossible travel to atypical locations</vt:lpstr>
      <vt:lpstr>PowerPoint Presentation</vt:lpstr>
      <vt:lpstr>DEMO</vt:lpstr>
      <vt:lpstr>Microsoft Authenticator app now sends security notification (Personal Accounts)</vt:lpstr>
      <vt:lpstr>Password Policies and Spray Attacks</vt:lpstr>
      <vt:lpstr>Password Spray (aka Brute Force)</vt:lpstr>
      <vt:lpstr>PowerPoint Presentation</vt:lpstr>
      <vt:lpstr>Password complexity requirements don’t help</vt:lpstr>
      <vt:lpstr>Password expiry does more harm than good</vt:lpstr>
      <vt:lpstr>Longer passwords are not necessarily better</vt:lpstr>
      <vt:lpstr>Password Protection</vt:lpstr>
      <vt:lpstr>Azure AD Password protection</vt:lpstr>
      <vt:lpstr>Azure AD Password Protection Deployment</vt:lpstr>
      <vt:lpstr>Protection monitoring and logging</vt:lpstr>
      <vt:lpstr>DEMO</vt:lpstr>
      <vt:lpstr>Password Hash Sync</vt:lpstr>
      <vt:lpstr>Multi-factor Authentication</vt:lpstr>
      <vt:lpstr>Modern Authentication</vt:lpstr>
      <vt:lpstr>Modern Authentication - Exchange Online</vt:lpstr>
      <vt:lpstr>Basic vs. Modern Authentication</vt:lpstr>
      <vt:lpstr> Azure Automation (Runbook) - Enable Azure MFA</vt:lpstr>
      <vt:lpstr>End User MFA Registration</vt:lpstr>
      <vt:lpstr>Conditional Access</vt:lpstr>
      <vt:lpstr>CYOD, BYOD, Domain Joined</vt:lpstr>
      <vt:lpstr>Device Registration / Compliant</vt:lpstr>
      <vt:lpstr>Azure AD Joined</vt:lpstr>
      <vt:lpstr>Device Trust Type</vt:lpstr>
      <vt:lpstr>Enable Azure AD automatic enrollment</vt:lpstr>
      <vt:lpstr>Thank you!</vt:lpstr>
      <vt:lpstr>Secure Guest Access with Azure MFA</vt:lpstr>
      <vt:lpstr>Identify External Guest Users</vt:lpstr>
      <vt:lpstr>Conditional Access and Guest Users</vt:lpstr>
      <vt:lpstr>Require MFA for Guest Users</vt:lpstr>
      <vt:lpstr>Microsoft Teams</vt:lpstr>
      <vt:lpstr>Terms of Use</vt:lpstr>
      <vt:lpstr>Licenses for Guests and B2B users</vt:lpstr>
      <vt:lpstr>Self-Service Password Reset</vt:lpstr>
      <vt:lpstr>Self-Service Password Reset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2019-02-19T18:35:34Z</dcterms:created>
  <dcterms:modified xsi:type="dcterms:W3CDTF">2019-02-19T18:35:43Z</dcterms:modified>
</cp:coreProperties>
</file>